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vml" ContentType="application/vnd.openxmlformats-officedocument.vmlDrawing"/>
  <Default Extension="wav" ContentType="audio/wav"/>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358" r:id="rId2"/>
    <p:sldId id="328" r:id="rId3"/>
    <p:sldId id="258" r:id="rId4"/>
    <p:sldId id="259" r:id="rId5"/>
    <p:sldId id="260" r:id="rId6"/>
    <p:sldId id="261" r:id="rId7"/>
    <p:sldId id="262" r:id="rId8"/>
    <p:sldId id="263" r:id="rId9"/>
    <p:sldId id="264" r:id="rId10"/>
    <p:sldId id="265" r:id="rId11"/>
    <p:sldId id="266" r:id="rId12"/>
    <p:sldId id="267" r:id="rId13"/>
    <p:sldId id="268" r:id="rId14"/>
    <p:sldId id="278" r:id="rId15"/>
    <p:sldId id="269" r:id="rId16"/>
    <p:sldId id="270" r:id="rId17"/>
    <p:sldId id="271" r:id="rId18"/>
    <p:sldId id="272" r:id="rId19"/>
    <p:sldId id="273" r:id="rId20"/>
    <p:sldId id="274" r:id="rId21"/>
    <p:sldId id="275" r:id="rId22"/>
    <p:sldId id="276" r:id="rId23"/>
    <p:sldId id="283" r:id="rId24"/>
    <p:sldId id="279" r:id="rId25"/>
    <p:sldId id="280" r:id="rId26"/>
    <p:sldId id="281" r:id="rId27"/>
    <p:sldId id="357" r:id="rId28"/>
    <p:sldId id="329" r:id="rId29"/>
    <p:sldId id="330" r:id="rId30"/>
    <p:sldId id="331" r:id="rId31"/>
    <p:sldId id="332" r:id="rId32"/>
    <p:sldId id="333" r:id="rId33"/>
    <p:sldId id="335" r:id="rId34"/>
    <p:sldId id="336" r:id="rId35"/>
    <p:sldId id="277" r:id="rId36"/>
    <p:sldId id="337" r:id="rId37"/>
    <p:sldId id="338" r:id="rId38"/>
    <p:sldId id="339" r:id="rId39"/>
    <p:sldId id="257" r:id="rId40"/>
    <p:sldId id="282" r:id="rId41"/>
    <p:sldId id="340" r:id="rId42"/>
    <p:sldId id="341" r:id="rId43"/>
    <p:sldId id="342" r:id="rId44"/>
    <p:sldId id="343" r:id="rId45"/>
    <p:sldId id="344" r:id="rId46"/>
    <p:sldId id="345" r:id="rId47"/>
    <p:sldId id="346" r:id="rId48"/>
    <p:sldId id="347" r:id="rId49"/>
    <p:sldId id="348" r:id="rId50"/>
    <p:sldId id="349" r:id="rId51"/>
    <p:sldId id="350" r:id="rId52"/>
    <p:sldId id="351" r:id="rId53"/>
    <p:sldId id="352" r:id="rId54"/>
    <p:sldId id="353" r:id="rId55"/>
    <p:sldId id="354" r:id="rId56"/>
    <p:sldId id="355" r:id="rId57"/>
    <p:sldId id="356" r:id="rId58"/>
  </p:sldIdLst>
  <p:sldSz cx="9144000" cy="6858000" type="screen4x3"/>
  <p:notesSz cx="6858000" cy="9144000"/>
  <p:defaultTextStyle>
    <a:defPPr>
      <a:defRPr lang="uz"/>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63" d="100"/>
          <a:sy n="63" d="100"/>
        </p:scale>
        <p:origin x="1332" y="6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D0A28EA-CC6D-4539-A031-7282157ACCC3}" type="doc">
      <dgm:prSet loTypeId="urn:microsoft.com/office/officeart/2005/8/layout/hierarchy5" loCatId="hierarchy" qsTypeId="urn:microsoft.com/office/officeart/2005/8/quickstyle/simple3" qsCatId="simple" csTypeId="urn:microsoft.com/office/officeart/2005/8/colors/accent1_2" csCatId="accent1" phldr="1"/>
      <dgm:spPr/>
      <dgm:t>
        <a:bodyPr/>
        <a:lstStyle/>
        <a:p>
          <a:endParaRPr lang="ru-RU"/>
        </a:p>
      </dgm:t>
    </dgm:pt>
    <dgm:pt modelId="{822B32EE-D9EE-42B5-BC18-F51C47FF5F4A}">
      <dgm:prSet phldrT="[Текст]" custT="1"/>
      <dgm:spPr/>
      <dgm:t>
        <a:bodyPr/>
        <a:lstStyle/>
        <a:p>
          <a:r>
            <a:rPr lang="uz" sz="2400" b="1" dirty="0">
              <a:solidFill>
                <a:srgbClr val="002060"/>
              </a:solidFill>
              <a:latin typeface="Comic Sans MS" pitchFamily="66" charset="0"/>
            </a:rPr>
            <a:t>Qo'llash sohalari</a:t>
          </a:r>
        </a:p>
      </dgm:t>
    </dgm:pt>
    <dgm:pt modelId="{59CC544F-107C-4F22-8947-177AC252D9D4}" type="parTrans" cxnId="{A4708D3E-F327-4CD1-9397-AC01B6654631}">
      <dgm:prSet/>
      <dgm:spPr/>
      <dgm:t>
        <a:bodyPr/>
        <a:lstStyle/>
        <a:p>
          <a:endParaRPr lang="ru-RU" sz="1800" b="0">
            <a:solidFill>
              <a:srgbClr val="002060"/>
            </a:solidFill>
            <a:latin typeface="Comic Sans MS" pitchFamily="66" charset="0"/>
          </a:endParaRPr>
        </a:p>
      </dgm:t>
    </dgm:pt>
    <dgm:pt modelId="{33713BE1-C7F5-44E6-BAB1-7E8178A52DD0}" type="sibTrans" cxnId="{A4708D3E-F327-4CD1-9397-AC01B6654631}">
      <dgm:prSet/>
      <dgm:spPr/>
      <dgm:t>
        <a:bodyPr/>
        <a:lstStyle/>
        <a:p>
          <a:endParaRPr lang="ru-RU" sz="1800" b="0">
            <a:solidFill>
              <a:srgbClr val="002060"/>
            </a:solidFill>
            <a:latin typeface="Comic Sans MS" pitchFamily="66" charset="0"/>
          </a:endParaRPr>
        </a:p>
      </dgm:t>
    </dgm:pt>
    <dgm:pt modelId="{E51ABE0A-9D54-4C53-BA20-4B8265B33E3B}">
      <dgm:prSet phldrT="[Текст]" custT="1"/>
      <dgm:spPr/>
      <dgm:t>
        <a:bodyPr/>
        <a:lstStyle/>
        <a:p>
          <a:r>
            <a:rPr lang="uz" sz="2000" b="1" dirty="0">
              <a:solidFill>
                <a:srgbClr val="002060"/>
              </a:solidFill>
              <a:latin typeface="Comic Sans MS" pitchFamily="66" charset="0"/>
            </a:rPr>
            <a:t>Ilmiy grafika</a:t>
          </a:r>
        </a:p>
      </dgm:t>
    </dgm:pt>
    <dgm:pt modelId="{C0C290AA-EE97-44A3-876C-7C93F058DF2C}" type="parTrans" cxnId="{018260B9-83B2-43C5-AAA2-4446FD4AE3F7}">
      <dgm:prSet custT="1"/>
      <dgm:spPr/>
      <dgm:t>
        <a:bodyPr/>
        <a:lstStyle/>
        <a:p>
          <a:endParaRPr lang="ru-RU" sz="1800" b="0">
            <a:solidFill>
              <a:srgbClr val="002060"/>
            </a:solidFill>
            <a:latin typeface="Comic Sans MS" pitchFamily="66" charset="0"/>
          </a:endParaRPr>
        </a:p>
      </dgm:t>
    </dgm:pt>
    <dgm:pt modelId="{BF0F1E15-5185-4700-9AE8-14FE38B2873A}" type="sibTrans" cxnId="{018260B9-83B2-43C5-AAA2-4446FD4AE3F7}">
      <dgm:prSet/>
      <dgm:spPr/>
      <dgm:t>
        <a:bodyPr/>
        <a:lstStyle/>
        <a:p>
          <a:endParaRPr lang="ru-RU" sz="1800" b="0">
            <a:solidFill>
              <a:srgbClr val="002060"/>
            </a:solidFill>
            <a:latin typeface="Comic Sans MS" pitchFamily="66" charset="0"/>
          </a:endParaRPr>
        </a:p>
      </dgm:t>
    </dgm:pt>
    <dgm:pt modelId="{1A41E166-C757-41ED-811C-4C34BF65463D}">
      <dgm:prSet phldrT="[Текст]" custT="1"/>
      <dgm:spPr/>
      <dgm:t>
        <a:bodyPr/>
        <a:lstStyle/>
        <a:p>
          <a:r>
            <a:rPr lang="uz" sz="2000" b="1" dirty="0">
              <a:solidFill>
                <a:srgbClr val="002060"/>
              </a:solidFill>
              <a:latin typeface="Comic Sans MS" pitchFamily="66" charset="0"/>
            </a:rPr>
            <a:t>Biznes grafika</a:t>
          </a:r>
        </a:p>
      </dgm:t>
    </dgm:pt>
    <dgm:pt modelId="{7DE611EA-A120-4E48-A938-B1638A22F15E}" type="parTrans" cxnId="{84C1A28F-D916-45D7-8A6C-737CE0573E05}">
      <dgm:prSet custT="1"/>
      <dgm:spPr/>
      <dgm:t>
        <a:bodyPr/>
        <a:lstStyle/>
        <a:p>
          <a:endParaRPr lang="ru-RU" sz="1800" b="0">
            <a:solidFill>
              <a:srgbClr val="002060"/>
            </a:solidFill>
            <a:latin typeface="Comic Sans MS" pitchFamily="66" charset="0"/>
          </a:endParaRPr>
        </a:p>
      </dgm:t>
    </dgm:pt>
    <dgm:pt modelId="{1567EA75-3561-4230-99E4-4274D59C4D3F}" type="sibTrans" cxnId="{84C1A28F-D916-45D7-8A6C-737CE0573E05}">
      <dgm:prSet/>
      <dgm:spPr/>
      <dgm:t>
        <a:bodyPr/>
        <a:lstStyle/>
        <a:p>
          <a:endParaRPr lang="ru-RU" sz="1800" b="0">
            <a:solidFill>
              <a:srgbClr val="002060"/>
            </a:solidFill>
            <a:latin typeface="Comic Sans MS" pitchFamily="66" charset="0"/>
          </a:endParaRPr>
        </a:p>
      </dgm:t>
    </dgm:pt>
    <dgm:pt modelId="{97D5875D-2A49-45B4-BFD2-169E52CF3E10}">
      <dgm:prSet phldrT="[Текст]" custT="1"/>
      <dgm:spPr/>
      <dgm:t>
        <a:bodyPr/>
        <a:lstStyle/>
        <a:p>
          <a:r>
            <a:rPr lang="uz" sz="2000" b="1" dirty="0">
              <a:solidFill>
                <a:srgbClr val="002060"/>
              </a:solidFill>
              <a:latin typeface="Comic Sans MS" pitchFamily="66" charset="0"/>
            </a:rPr>
            <a:t>Dizayn grafikasi</a:t>
          </a:r>
        </a:p>
      </dgm:t>
    </dgm:pt>
    <dgm:pt modelId="{443846B3-9ECD-41B5-96AF-C33BDB1B0C79}" type="parTrans" cxnId="{4279045B-7EE8-4A86-BE86-B3CB6F170098}">
      <dgm:prSet custT="1"/>
      <dgm:spPr/>
      <dgm:t>
        <a:bodyPr/>
        <a:lstStyle/>
        <a:p>
          <a:endParaRPr lang="ru-RU" sz="1800" b="0">
            <a:solidFill>
              <a:srgbClr val="002060"/>
            </a:solidFill>
            <a:latin typeface="Comic Sans MS" pitchFamily="66" charset="0"/>
          </a:endParaRPr>
        </a:p>
      </dgm:t>
    </dgm:pt>
    <dgm:pt modelId="{C972D00F-9CE7-432E-B6BA-76E28FBE15FB}" type="sibTrans" cxnId="{4279045B-7EE8-4A86-BE86-B3CB6F170098}">
      <dgm:prSet/>
      <dgm:spPr/>
      <dgm:t>
        <a:bodyPr/>
        <a:lstStyle/>
        <a:p>
          <a:endParaRPr lang="ru-RU" sz="1800" b="0">
            <a:solidFill>
              <a:srgbClr val="002060"/>
            </a:solidFill>
            <a:latin typeface="Comic Sans MS" pitchFamily="66" charset="0"/>
          </a:endParaRPr>
        </a:p>
      </dgm:t>
    </dgm:pt>
    <dgm:pt modelId="{A566484B-78D2-4691-B57C-F9155A7BEF8D}">
      <dgm:prSet phldrT="[Текст]" custT="1"/>
      <dgm:spPr/>
      <dgm:t>
        <a:bodyPr/>
        <a:lstStyle/>
        <a:p>
          <a:r>
            <a:rPr lang="uz" sz="2000" b="1" dirty="0">
              <a:solidFill>
                <a:srgbClr val="002060"/>
              </a:solidFill>
              <a:latin typeface="Comic Sans MS" pitchFamily="66" charset="0"/>
            </a:rPr>
            <a:t>Badiiy va reklama grafikasi</a:t>
          </a:r>
        </a:p>
      </dgm:t>
    </dgm:pt>
    <dgm:pt modelId="{04E59377-DEA9-4B5B-B77E-0957E1595A1C}" type="parTrans" cxnId="{D246D754-8DBB-47E6-B73F-70C9C143C56F}">
      <dgm:prSet custT="1"/>
      <dgm:spPr/>
      <dgm:t>
        <a:bodyPr/>
        <a:lstStyle/>
        <a:p>
          <a:endParaRPr lang="ru-RU" sz="1800" b="0">
            <a:solidFill>
              <a:srgbClr val="002060"/>
            </a:solidFill>
            <a:latin typeface="Comic Sans MS" pitchFamily="66" charset="0"/>
          </a:endParaRPr>
        </a:p>
      </dgm:t>
    </dgm:pt>
    <dgm:pt modelId="{3D019726-69C4-4269-8795-CE40F573A7C1}" type="sibTrans" cxnId="{D246D754-8DBB-47E6-B73F-70C9C143C56F}">
      <dgm:prSet/>
      <dgm:spPr/>
      <dgm:t>
        <a:bodyPr/>
        <a:lstStyle/>
        <a:p>
          <a:endParaRPr lang="ru-RU" sz="1800" b="0">
            <a:solidFill>
              <a:srgbClr val="002060"/>
            </a:solidFill>
            <a:latin typeface="Comic Sans MS" pitchFamily="66" charset="0"/>
          </a:endParaRPr>
        </a:p>
      </dgm:t>
    </dgm:pt>
    <dgm:pt modelId="{9A4A511D-EE72-4576-8037-1F8D8FBB7B1B}">
      <dgm:prSet custT="1"/>
      <dgm:spPr/>
      <dgm:t>
        <a:bodyPr/>
        <a:lstStyle/>
        <a:p>
          <a:r>
            <a:rPr lang="uz" sz="2000" b="1" dirty="0">
              <a:solidFill>
                <a:srgbClr val="002060"/>
              </a:solidFill>
              <a:latin typeface="Comic Sans MS" pitchFamily="66" charset="0"/>
            </a:rPr>
            <a:t>Tasviriy grafiklar</a:t>
          </a:r>
        </a:p>
      </dgm:t>
    </dgm:pt>
    <dgm:pt modelId="{0DE303DC-C13D-4F93-8651-E75C427AA761}" type="parTrans" cxnId="{814854A6-DACA-484B-AFB3-1A0DA7AF9C0C}">
      <dgm:prSet custT="1"/>
      <dgm:spPr/>
      <dgm:t>
        <a:bodyPr/>
        <a:lstStyle/>
        <a:p>
          <a:endParaRPr lang="ru-RU" sz="1800" b="0">
            <a:solidFill>
              <a:srgbClr val="002060"/>
            </a:solidFill>
            <a:latin typeface="Comic Sans MS" pitchFamily="66" charset="0"/>
          </a:endParaRPr>
        </a:p>
      </dgm:t>
    </dgm:pt>
    <dgm:pt modelId="{82B9B429-8359-4A06-98A3-B0E1224B691F}" type="sibTrans" cxnId="{814854A6-DACA-484B-AFB3-1A0DA7AF9C0C}">
      <dgm:prSet/>
      <dgm:spPr/>
      <dgm:t>
        <a:bodyPr/>
        <a:lstStyle/>
        <a:p>
          <a:endParaRPr lang="ru-RU" sz="1800" b="0">
            <a:solidFill>
              <a:srgbClr val="002060"/>
            </a:solidFill>
            <a:latin typeface="Comic Sans MS" pitchFamily="66" charset="0"/>
          </a:endParaRPr>
        </a:p>
      </dgm:t>
    </dgm:pt>
    <dgm:pt modelId="{6281497A-606C-4604-9B1B-4A8E9D10E404}">
      <dgm:prSet custT="1"/>
      <dgm:spPr/>
      <dgm:t>
        <a:bodyPr/>
        <a:lstStyle/>
        <a:p>
          <a:r>
            <a:rPr lang="uz" sz="2000" b="1" dirty="0">
              <a:solidFill>
                <a:srgbClr val="002060"/>
              </a:solidFill>
              <a:latin typeface="Comic Sans MS" pitchFamily="66" charset="0"/>
            </a:rPr>
            <a:t>Kompyuter animatsiyasi</a:t>
          </a:r>
        </a:p>
      </dgm:t>
    </dgm:pt>
    <dgm:pt modelId="{9FCEBE5A-2D4F-4392-84C1-01F013B14A65}" type="parTrans" cxnId="{CA87D94F-8C5B-4738-9629-6DBE3163933F}">
      <dgm:prSet custT="1"/>
      <dgm:spPr/>
      <dgm:t>
        <a:bodyPr/>
        <a:lstStyle/>
        <a:p>
          <a:endParaRPr lang="ru-RU" sz="1800" b="0">
            <a:solidFill>
              <a:srgbClr val="002060"/>
            </a:solidFill>
            <a:latin typeface="Comic Sans MS" pitchFamily="66" charset="0"/>
          </a:endParaRPr>
        </a:p>
      </dgm:t>
    </dgm:pt>
    <dgm:pt modelId="{787F87C0-6CBE-4377-B979-2C96449DBA07}" type="sibTrans" cxnId="{CA87D94F-8C5B-4738-9629-6DBE3163933F}">
      <dgm:prSet/>
      <dgm:spPr/>
      <dgm:t>
        <a:bodyPr/>
        <a:lstStyle/>
        <a:p>
          <a:endParaRPr lang="ru-RU" sz="1800" b="0">
            <a:solidFill>
              <a:srgbClr val="002060"/>
            </a:solidFill>
            <a:latin typeface="Comic Sans MS" pitchFamily="66" charset="0"/>
          </a:endParaRPr>
        </a:p>
      </dgm:t>
    </dgm:pt>
    <dgm:pt modelId="{142305DD-E01A-40D4-A637-1810A54A8077}">
      <dgm:prSet custT="1"/>
      <dgm:spPr/>
      <dgm:t>
        <a:bodyPr/>
        <a:lstStyle/>
        <a:p>
          <a:r>
            <a:rPr lang="uz" sz="2000" b="1">
              <a:solidFill>
                <a:srgbClr val="002060"/>
              </a:solidFill>
              <a:latin typeface="Comic Sans MS" pitchFamily="66" charset="0"/>
            </a:rPr>
            <a:t>Multimedia</a:t>
          </a:r>
          <a:endParaRPr lang="ru-RU" sz="2000" b="1" dirty="0">
            <a:solidFill>
              <a:srgbClr val="002060"/>
            </a:solidFill>
            <a:latin typeface="Comic Sans MS" pitchFamily="66" charset="0"/>
          </a:endParaRPr>
        </a:p>
      </dgm:t>
    </dgm:pt>
    <dgm:pt modelId="{B7FE0B31-2FBB-4287-85D4-280588D42994}" type="parTrans" cxnId="{F773EB31-8F61-4FA1-B992-65623F5AE9F6}">
      <dgm:prSet custT="1"/>
      <dgm:spPr/>
      <dgm:t>
        <a:bodyPr/>
        <a:lstStyle/>
        <a:p>
          <a:endParaRPr lang="ru-RU" sz="1800" b="0">
            <a:solidFill>
              <a:srgbClr val="002060"/>
            </a:solidFill>
            <a:latin typeface="Comic Sans MS" pitchFamily="66" charset="0"/>
          </a:endParaRPr>
        </a:p>
      </dgm:t>
    </dgm:pt>
    <dgm:pt modelId="{E60A6053-A0EB-47D8-96EA-C48F71773A50}" type="sibTrans" cxnId="{F773EB31-8F61-4FA1-B992-65623F5AE9F6}">
      <dgm:prSet/>
      <dgm:spPr/>
      <dgm:t>
        <a:bodyPr/>
        <a:lstStyle/>
        <a:p>
          <a:endParaRPr lang="ru-RU" sz="1800" b="0">
            <a:solidFill>
              <a:srgbClr val="002060"/>
            </a:solidFill>
            <a:latin typeface="Comic Sans MS" pitchFamily="66" charset="0"/>
          </a:endParaRPr>
        </a:p>
      </dgm:t>
    </dgm:pt>
    <dgm:pt modelId="{58CA342E-FC24-4363-99D2-AD53064C8853}" type="pres">
      <dgm:prSet presAssocID="{7D0A28EA-CC6D-4539-A031-7282157ACCC3}" presName="mainComposite" presStyleCnt="0">
        <dgm:presLayoutVars>
          <dgm:chPref val="1"/>
          <dgm:dir/>
          <dgm:animOne val="branch"/>
          <dgm:animLvl val="lvl"/>
          <dgm:resizeHandles val="exact"/>
        </dgm:presLayoutVars>
      </dgm:prSet>
      <dgm:spPr/>
    </dgm:pt>
    <dgm:pt modelId="{0EDC42A3-A461-4222-8F9C-F6C10FCC0084}" type="pres">
      <dgm:prSet presAssocID="{7D0A28EA-CC6D-4539-A031-7282157ACCC3}" presName="hierFlow" presStyleCnt="0"/>
      <dgm:spPr/>
    </dgm:pt>
    <dgm:pt modelId="{8892D87D-27EF-4FA2-95D5-A6F1EBCE0E47}" type="pres">
      <dgm:prSet presAssocID="{7D0A28EA-CC6D-4539-A031-7282157ACCC3}" presName="hierChild1" presStyleCnt="0">
        <dgm:presLayoutVars>
          <dgm:chPref val="1"/>
          <dgm:animOne val="branch"/>
          <dgm:animLvl val="lvl"/>
        </dgm:presLayoutVars>
      </dgm:prSet>
      <dgm:spPr/>
    </dgm:pt>
    <dgm:pt modelId="{F00007EE-27CB-4650-88C2-D6F2BC3195F4}" type="pres">
      <dgm:prSet presAssocID="{822B32EE-D9EE-42B5-BC18-F51C47FF5F4A}" presName="Name17" presStyleCnt="0"/>
      <dgm:spPr/>
    </dgm:pt>
    <dgm:pt modelId="{EFB21570-F54F-408C-86D7-F8D251277E24}" type="pres">
      <dgm:prSet presAssocID="{822B32EE-D9EE-42B5-BC18-F51C47FF5F4A}" presName="level1Shape" presStyleLbl="node0" presStyleIdx="0" presStyleCnt="1" custScaleX="159889">
        <dgm:presLayoutVars>
          <dgm:chPref val="3"/>
        </dgm:presLayoutVars>
      </dgm:prSet>
      <dgm:spPr/>
    </dgm:pt>
    <dgm:pt modelId="{CF30A398-93C1-4E9D-9147-5E4A0795B3F4}" type="pres">
      <dgm:prSet presAssocID="{822B32EE-D9EE-42B5-BC18-F51C47FF5F4A}" presName="hierChild2" presStyleCnt="0"/>
      <dgm:spPr/>
    </dgm:pt>
    <dgm:pt modelId="{0180C635-4667-4F2C-AED6-BDFBA38F30DE}" type="pres">
      <dgm:prSet presAssocID="{C0C290AA-EE97-44A3-876C-7C93F058DF2C}" presName="Name25" presStyleLbl="parChTrans1D2" presStyleIdx="0" presStyleCnt="7"/>
      <dgm:spPr/>
    </dgm:pt>
    <dgm:pt modelId="{F0E6D3DA-A84B-4358-8195-39E163881294}" type="pres">
      <dgm:prSet presAssocID="{C0C290AA-EE97-44A3-876C-7C93F058DF2C}" presName="connTx" presStyleLbl="parChTrans1D2" presStyleIdx="0" presStyleCnt="7"/>
      <dgm:spPr/>
    </dgm:pt>
    <dgm:pt modelId="{30AC75DB-2F4B-4069-A189-D03FC767066E}" type="pres">
      <dgm:prSet presAssocID="{E51ABE0A-9D54-4C53-BA20-4B8265B33E3B}" presName="Name30" presStyleCnt="0"/>
      <dgm:spPr/>
    </dgm:pt>
    <dgm:pt modelId="{79F1C8CE-74D3-4F39-A931-54B0908B7C7B}" type="pres">
      <dgm:prSet presAssocID="{E51ABE0A-9D54-4C53-BA20-4B8265B33E3B}" presName="level2Shape" presStyleLbl="node2" presStyleIdx="0" presStyleCnt="7" custScaleX="217443"/>
      <dgm:spPr/>
    </dgm:pt>
    <dgm:pt modelId="{0F9D6CAB-FBF9-4D3D-AB99-21E599675EA4}" type="pres">
      <dgm:prSet presAssocID="{E51ABE0A-9D54-4C53-BA20-4B8265B33E3B}" presName="hierChild3" presStyleCnt="0"/>
      <dgm:spPr/>
    </dgm:pt>
    <dgm:pt modelId="{971D5620-0300-4DE1-8A87-2D0D5731AC4C}" type="pres">
      <dgm:prSet presAssocID="{7DE611EA-A120-4E48-A938-B1638A22F15E}" presName="Name25" presStyleLbl="parChTrans1D2" presStyleIdx="1" presStyleCnt="7"/>
      <dgm:spPr/>
    </dgm:pt>
    <dgm:pt modelId="{747358DF-17FE-4E26-984F-B498C10518E2}" type="pres">
      <dgm:prSet presAssocID="{7DE611EA-A120-4E48-A938-B1638A22F15E}" presName="connTx" presStyleLbl="parChTrans1D2" presStyleIdx="1" presStyleCnt="7"/>
      <dgm:spPr/>
    </dgm:pt>
    <dgm:pt modelId="{F61BD59B-0CAC-43D0-9FD2-E0D72A3663AA}" type="pres">
      <dgm:prSet presAssocID="{1A41E166-C757-41ED-811C-4C34BF65463D}" presName="Name30" presStyleCnt="0"/>
      <dgm:spPr/>
    </dgm:pt>
    <dgm:pt modelId="{8670C78D-36BF-497C-B60E-C27BC4B334D0}" type="pres">
      <dgm:prSet presAssocID="{1A41E166-C757-41ED-811C-4C34BF65463D}" presName="level2Shape" presStyleLbl="node2" presStyleIdx="1" presStyleCnt="7" custScaleX="217443"/>
      <dgm:spPr/>
    </dgm:pt>
    <dgm:pt modelId="{C1E57D74-2132-4C64-8D76-E9DDC3117F1D}" type="pres">
      <dgm:prSet presAssocID="{1A41E166-C757-41ED-811C-4C34BF65463D}" presName="hierChild3" presStyleCnt="0"/>
      <dgm:spPr/>
    </dgm:pt>
    <dgm:pt modelId="{E81E105C-AB59-4F80-A173-7DAE21D6CF19}" type="pres">
      <dgm:prSet presAssocID="{443846B3-9ECD-41B5-96AF-C33BDB1B0C79}" presName="Name25" presStyleLbl="parChTrans1D2" presStyleIdx="2" presStyleCnt="7"/>
      <dgm:spPr/>
    </dgm:pt>
    <dgm:pt modelId="{14348FA0-A790-43CF-9253-20A3C5E21EB4}" type="pres">
      <dgm:prSet presAssocID="{443846B3-9ECD-41B5-96AF-C33BDB1B0C79}" presName="connTx" presStyleLbl="parChTrans1D2" presStyleIdx="2" presStyleCnt="7"/>
      <dgm:spPr/>
    </dgm:pt>
    <dgm:pt modelId="{9C0AD785-BC9E-4C45-8926-11DCB1D7B03B}" type="pres">
      <dgm:prSet presAssocID="{97D5875D-2A49-45B4-BFD2-169E52CF3E10}" presName="Name30" presStyleCnt="0"/>
      <dgm:spPr/>
    </dgm:pt>
    <dgm:pt modelId="{073D3C51-C313-4085-8A4E-7D8A34ECDC03}" type="pres">
      <dgm:prSet presAssocID="{97D5875D-2A49-45B4-BFD2-169E52CF3E10}" presName="level2Shape" presStyleLbl="node2" presStyleIdx="2" presStyleCnt="7" custScaleX="217443"/>
      <dgm:spPr/>
    </dgm:pt>
    <dgm:pt modelId="{D85D754D-A84F-4E16-8351-93D95A989B38}" type="pres">
      <dgm:prSet presAssocID="{97D5875D-2A49-45B4-BFD2-169E52CF3E10}" presName="hierChild3" presStyleCnt="0"/>
      <dgm:spPr/>
    </dgm:pt>
    <dgm:pt modelId="{CF801EB9-1D22-4EED-B8B4-E385FFAE4E20}" type="pres">
      <dgm:prSet presAssocID="{04E59377-DEA9-4B5B-B77E-0957E1595A1C}" presName="Name25" presStyleLbl="parChTrans1D2" presStyleIdx="3" presStyleCnt="7"/>
      <dgm:spPr/>
    </dgm:pt>
    <dgm:pt modelId="{F83FCA96-9AE8-4067-BC28-76F24F9F0E0C}" type="pres">
      <dgm:prSet presAssocID="{04E59377-DEA9-4B5B-B77E-0957E1595A1C}" presName="connTx" presStyleLbl="parChTrans1D2" presStyleIdx="3" presStyleCnt="7"/>
      <dgm:spPr/>
    </dgm:pt>
    <dgm:pt modelId="{FC170BDB-A146-4E31-8301-F9B8B83EAAE4}" type="pres">
      <dgm:prSet presAssocID="{A566484B-78D2-4691-B57C-F9155A7BEF8D}" presName="Name30" presStyleCnt="0"/>
      <dgm:spPr/>
    </dgm:pt>
    <dgm:pt modelId="{D1AD2A39-A1FC-4EAE-B62A-750E54D27B0F}" type="pres">
      <dgm:prSet presAssocID="{A566484B-78D2-4691-B57C-F9155A7BEF8D}" presName="level2Shape" presStyleLbl="node2" presStyleIdx="3" presStyleCnt="7" custScaleX="217443"/>
      <dgm:spPr/>
    </dgm:pt>
    <dgm:pt modelId="{3DF0BFC2-918D-4E07-82FE-D47CF6726457}" type="pres">
      <dgm:prSet presAssocID="{A566484B-78D2-4691-B57C-F9155A7BEF8D}" presName="hierChild3" presStyleCnt="0"/>
      <dgm:spPr/>
    </dgm:pt>
    <dgm:pt modelId="{F73BBA4C-EBF7-4D23-83E8-94293037D556}" type="pres">
      <dgm:prSet presAssocID="{0DE303DC-C13D-4F93-8651-E75C427AA761}" presName="Name25" presStyleLbl="parChTrans1D2" presStyleIdx="4" presStyleCnt="7"/>
      <dgm:spPr/>
    </dgm:pt>
    <dgm:pt modelId="{A565B988-11B2-43D2-B809-ABBB93EB132B}" type="pres">
      <dgm:prSet presAssocID="{0DE303DC-C13D-4F93-8651-E75C427AA761}" presName="connTx" presStyleLbl="parChTrans1D2" presStyleIdx="4" presStyleCnt="7"/>
      <dgm:spPr/>
    </dgm:pt>
    <dgm:pt modelId="{44A1E453-611C-4559-9FE1-AC3C4733DA24}" type="pres">
      <dgm:prSet presAssocID="{9A4A511D-EE72-4576-8037-1F8D8FBB7B1B}" presName="Name30" presStyleCnt="0"/>
      <dgm:spPr/>
    </dgm:pt>
    <dgm:pt modelId="{A9F5AB93-C9E5-4750-9302-C48C1D872C03}" type="pres">
      <dgm:prSet presAssocID="{9A4A511D-EE72-4576-8037-1F8D8FBB7B1B}" presName="level2Shape" presStyleLbl="node2" presStyleIdx="4" presStyleCnt="7" custScaleX="217443"/>
      <dgm:spPr/>
    </dgm:pt>
    <dgm:pt modelId="{AD663337-7371-4067-960E-A44684A9F394}" type="pres">
      <dgm:prSet presAssocID="{9A4A511D-EE72-4576-8037-1F8D8FBB7B1B}" presName="hierChild3" presStyleCnt="0"/>
      <dgm:spPr/>
    </dgm:pt>
    <dgm:pt modelId="{E7AB8A60-FDCD-414F-A658-87570B8A2DA1}" type="pres">
      <dgm:prSet presAssocID="{9FCEBE5A-2D4F-4392-84C1-01F013B14A65}" presName="Name25" presStyleLbl="parChTrans1D2" presStyleIdx="5" presStyleCnt="7"/>
      <dgm:spPr/>
    </dgm:pt>
    <dgm:pt modelId="{D2F1CC69-AFCB-47FE-AA5A-8216F88342A0}" type="pres">
      <dgm:prSet presAssocID="{9FCEBE5A-2D4F-4392-84C1-01F013B14A65}" presName="connTx" presStyleLbl="parChTrans1D2" presStyleIdx="5" presStyleCnt="7"/>
      <dgm:spPr/>
    </dgm:pt>
    <dgm:pt modelId="{8A858D51-65AC-458E-90F1-4C668FE44625}" type="pres">
      <dgm:prSet presAssocID="{6281497A-606C-4604-9B1B-4A8E9D10E404}" presName="Name30" presStyleCnt="0"/>
      <dgm:spPr/>
    </dgm:pt>
    <dgm:pt modelId="{5DDE93BA-A68B-4723-A4FB-3DBD39DB2D40}" type="pres">
      <dgm:prSet presAssocID="{6281497A-606C-4604-9B1B-4A8E9D10E404}" presName="level2Shape" presStyleLbl="node2" presStyleIdx="5" presStyleCnt="7" custScaleX="217443"/>
      <dgm:spPr/>
    </dgm:pt>
    <dgm:pt modelId="{BE7BB5D4-9540-46DC-B1E7-1AAB7F1AC2F2}" type="pres">
      <dgm:prSet presAssocID="{6281497A-606C-4604-9B1B-4A8E9D10E404}" presName="hierChild3" presStyleCnt="0"/>
      <dgm:spPr/>
    </dgm:pt>
    <dgm:pt modelId="{00C875F6-3452-49FA-9D73-89D5AB6233AE}" type="pres">
      <dgm:prSet presAssocID="{B7FE0B31-2FBB-4287-85D4-280588D42994}" presName="Name25" presStyleLbl="parChTrans1D2" presStyleIdx="6" presStyleCnt="7"/>
      <dgm:spPr/>
    </dgm:pt>
    <dgm:pt modelId="{005771D4-AB90-4E52-97F0-3C91638F6E0A}" type="pres">
      <dgm:prSet presAssocID="{B7FE0B31-2FBB-4287-85D4-280588D42994}" presName="connTx" presStyleLbl="parChTrans1D2" presStyleIdx="6" presStyleCnt="7"/>
      <dgm:spPr/>
    </dgm:pt>
    <dgm:pt modelId="{99EFDEBD-CA5E-4D28-BD3A-4CC9E8E7084F}" type="pres">
      <dgm:prSet presAssocID="{142305DD-E01A-40D4-A637-1810A54A8077}" presName="Name30" presStyleCnt="0"/>
      <dgm:spPr/>
    </dgm:pt>
    <dgm:pt modelId="{5CEDC890-7AA0-4C1C-804A-6EF42E8793C3}" type="pres">
      <dgm:prSet presAssocID="{142305DD-E01A-40D4-A637-1810A54A8077}" presName="level2Shape" presStyleLbl="node2" presStyleIdx="6" presStyleCnt="7" custScaleX="217443"/>
      <dgm:spPr/>
    </dgm:pt>
    <dgm:pt modelId="{93762BA9-52D6-4CB8-9138-A6097A91087A}" type="pres">
      <dgm:prSet presAssocID="{142305DD-E01A-40D4-A637-1810A54A8077}" presName="hierChild3" presStyleCnt="0"/>
      <dgm:spPr/>
    </dgm:pt>
    <dgm:pt modelId="{510B5053-EC4C-42C5-ADB3-C93FA48B265E}" type="pres">
      <dgm:prSet presAssocID="{7D0A28EA-CC6D-4539-A031-7282157ACCC3}" presName="bgShapesFlow" presStyleCnt="0"/>
      <dgm:spPr/>
    </dgm:pt>
  </dgm:ptLst>
  <dgm:cxnLst>
    <dgm:cxn modelId="{004B9306-2254-45C4-AB9A-2BEB33EC59AD}" type="presOf" srcId="{443846B3-9ECD-41B5-96AF-C33BDB1B0C79}" destId="{14348FA0-A790-43CF-9253-20A3C5E21EB4}" srcOrd="1" destOrd="0" presId="urn:microsoft.com/office/officeart/2005/8/layout/hierarchy5"/>
    <dgm:cxn modelId="{1601FA0E-3728-424C-9671-A2F930F0E1DE}" type="presOf" srcId="{E51ABE0A-9D54-4C53-BA20-4B8265B33E3B}" destId="{79F1C8CE-74D3-4F39-A931-54B0908B7C7B}" srcOrd="0" destOrd="0" presId="urn:microsoft.com/office/officeart/2005/8/layout/hierarchy5"/>
    <dgm:cxn modelId="{757FF717-A20F-4441-BDFE-19DDC0F4A26D}" type="presOf" srcId="{0DE303DC-C13D-4F93-8651-E75C427AA761}" destId="{F73BBA4C-EBF7-4D23-83E8-94293037D556}" srcOrd="0" destOrd="0" presId="urn:microsoft.com/office/officeart/2005/8/layout/hierarchy5"/>
    <dgm:cxn modelId="{C160141C-122F-497C-AEDB-AC8E84D64F59}" type="presOf" srcId="{9FCEBE5A-2D4F-4392-84C1-01F013B14A65}" destId="{D2F1CC69-AFCB-47FE-AA5A-8216F88342A0}" srcOrd="1" destOrd="0" presId="urn:microsoft.com/office/officeart/2005/8/layout/hierarchy5"/>
    <dgm:cxn modelId="{98D4572D-D108-421D-8EDA-5F4BA760C904}" type="presOf" srcId="{1A41E166-C757-41ED-811C-4C34BF65463D}" destId="{8670C78D-36BF-497C-B60E-C27BC4B334D0}" srcOrd="0" destOrd="0" presId="urn:microsoft.com/office/officeart/2005/8/layout/hierarchy5"/>
    <dgm:cxn modelId="{69785A2D-12F1-4D7E-A813-9B23EBDC10DB}" type="presOf" srcId="{9FCEBE5A-2D4F-4392-84C1-01F013B14A65}" destId="{E7AB8A60-FDCD-414F-A658-87570B8A2DA1}" srcOrd="0" destOrd="0" presId="urn:microsoft.com/office/officeart/2005/8/layout/hierarchy5"/>
    <dgm:cxn modelId="{F773EB31-8F61-4FA1-B992-65623F5AE9F6}" srcId="{822B32EE-D9EE-42B5-BC18-F51C47FF5F4A}" destId="{142305DD-E01A-40D4-A637-1810A54A8077}" srcOrd="6" destOrd="0" parTransId="{B7FE0B31-2FBB-4287-85D4-280588D42994}" sibTransId="{E60A6053-A0EB-47D8-96EA-C48F71773A50}"/>
    <dgm:cxn modelId="{A4708D3E-F327-4CD1-9397-AC01B6654631}" srcId="{7D0A28EA-CC6D-4539-A031-7282157ACCC3}" destId="{822B32EE-D9EE-42B5-BC18-F51C47FF5F4A}" srcOrd="0" destOrd="0" parTransId="{59CC544F-107C-4F22-8947-177AC252D9D4}" sibTransId="{33713BE1-C7F5-44E6-BAB1-7E8178A52DD0}"/>
    <dgm:cxn modelId="{4279045B-7EE8-4A86-BE86-B3CB6F170098}" srcId="{822B32EE-D9EE-42B5-BC18-F51C47FF5F4A}" destId="{97D5875D-2A49-45B4-BFD2-169E52CF3E10}" srcOrd="2" destOrd="0" parTransId="{443846B3-9ECD-41B5-96AF-C33BDB1B0C79}" sibTransId="{C972D00F-9CE7-432E-B6BA-76E28FBE15FB}"/>
    <dgm:cxn modelId="{DEB59D60-5BB9-4A1D-82BD-5734FFEE63B2}" type="presOf" srcId="{C0C290AA-EE97-44A3-876C-7C93F058DF2C}" destId="{F0E6D3DA-A84B-4358-8195-39E163881294}" srcOrd="1" destOrd="0" presId="urn:microsoft.com/office/officeart/2005/8/layout/hierarchy5"/>
    <dgm:cxn modelId="{CA87D94F-8C5B-4738-9629-6DBE3163933F}" srcId="{822B32EE-D9EE-42B5-BC18-F51C47FF5F4A}" destId="{6281497A-606C-4604-9B1B-4A8E9D10E404}" srcOrd="5" destOrd="0" parTransId="{9FCEBE5A-2D4F-4392-84C1-01F013B14A65}" sibTransId="{787F87C0-6CBE-4377-B979-2C96449DBA07}"/>
    <dgm:cxn modelId="{5D4D2C70-9E74-4852-B701-9FE4A551D5BC}" type="presOf" srcId="{9A4A511D-EE72-4576-8037-1F8D8FBB7B1B}" destId="{A9F5AB93-C9E5-4750-9302-C48C1D872C03}" srcOrd="0" destOrd="0" presId="urn:microsoft.com/office/officeart/2005/8/layout/hierarchy5"/>
    <dgm:cxn modelId="{8D9D0C53-AF00-4DB3-B09E-ECD8F5D97F0B}" type="presOf" srcId="{0DE303DC-C13D-4F93-8651-E75C427AA761}" destId="{A565B988-11B2-43D2-B809-ABBB93EB132B}" srcOrd="1" destOrd="0" presId="urn:microsoft.com/office/officeart/2005/8/layout/hierarchy5"/>
    <dgm:cxn modelId="{1940A754-6815-45F4-B3AB-8D9C5EC5E400}" type="presOf" srcId="{7DE611EA-A120-4E48-A938-B1638A22F15E}" destId="{971D5620-0300-4DE1-8A87-2D0D5731AC4C}" srcOrd="0" destOrd="0" presId="urn:microsoft.com/office/officeart/2005/8/layout/hierarchy5"/>
    <dgm:cxn modelId="{D246D754-8DBB-47E6-B73F-70C9C143C56F}" srcId="{822B32EE-D9EE-42B5-BC18-F51C47FF5F4A}" destId="{A566484B-78D2-4691-B57C-F9155A7BEF8D}" srcOrd="3" destOrd="0" parTransId="{04E59377-DEA9-4B5B-B77E-0957E1595A1C}" sibTransId="{3D019726-69C4-4269-8795-CE40F573A7C1}"/>
    <dgm:cxn modelId="{13917A75-3E52-4CB0-AD0A-1ED871A5715F}" type="presOf" srcId="{443846B3-9ECD-41B5-96AF-C33BDB1B0C79}" destId="{E81E105C-AB59-4F80-A173-7DAE21D6CF19}" srcOrd="0" destOrd="0" presId="urn:microsoft.com/office/officeart/2005/8/layout/hierarchy5"/>
    <dgm:cxn modelId="{3B9D9F7B-6BFE-4D44-AB64-C92AF386B4B4}" type="presOf" srcId="{04E59377-DEA9-4B5B-B77E-0957E1595A1C}" destId="{CF801EB9-1D22-4EED-B8B4-E385FFAE4E20}" srcOrd="0" destOrd="0" presId="urn:microsoft.com/office/officeart/2005/8/layout/hierarchy5"/>
    <dgm:cxn modelId="{8C95C788-ABD3-4C22-B6D0-76C314AEDC54}" type="presOf" srcId="{822B32EE-D9EE-42B5-BC18-F51C47FF5F4A}" destId="{EFB21570-F54F-408C-86D7-F8D251277E24}" srcOrd="0" destOrd="0" presId="urn:microsoft.com/office/officeart/2005/8/layout/hierarchy5"/>
    <dgm:cxn modelId="{84C1A28F-D916-45D7-8A6C-737CE0573E05}" srcId="{822B32EE-D9EE-42B5-BC18-F51C47FF5F4A}" destId="{1A41E166-C757-41ED-811C-4C34BF65463D}" srcOrd="1" destOrd="0" parTransId="{7DE611EA-A120-4E48-A938-B1638A22F15E}" sibTransId="{1567EA75-3561-4230-99E4-4274D59C4D3F}"/>
    <dgm:cxn modelId="{A893F29D-9FFC-4563-B826-91F128B11CEC}" type="presOf" srcId="{142305DD-E01A-40D4-A637-1810A54A8077}" destId="{5CEDC890-7AA0-4C1C-804A-6EF42E8793C3}" srcOrd="0" destOrd="0" presId="urn:microsoft.com/office/officeart/2005/8/layout/hierarchy5"/>
    <dgm:cxn modelId="{814854A6-DACA-484B-AFB3-1A0DA7AF9C0C}" srcId="{822B32EE-D9EE-42B5-BC18-F51C47FF5F4A}" destId="{9A4A511D-EE72-4576-8037-1F8D8FBB7B1B}" srcOrd="4" destOrd="0" parTransId="{0DE303DC-C13D-4F93-8651-E75C427AA761}" sibTransId="{82B9B429-8359-4A06-98A3-B0E1224B691F}"/>
    <dgm:cxn modelId="{CFFCA7AA-9EA5-47B3-A748-F7CDB27D4A1E}" type="presOf" srcId="{7DE611EA-A120-4E48-A938-B1638A22F15E}" destId="{747358DF-17FE-4E26-984F-B498C10518E2}" srcOrd="1" destOrd="0" presId="urn:microsoft.com/office/officeart/2005/8/layout/hierarchy5"/>
    <dgm:cxn modelId="{018260B9-83B2-43C5-AAA2-4446FD4AE3F7}" srcId="{822B32EE-D9EE-42B5-BC18-F51C47FF5F4A}" destId="{E51ABE0A-9D54-4C53-BA20-4B8265B33E3B}" srcOrd="0" destOrd="0" parTransId="{C0C290AA-EE97-44A3-876C-7C93F058DF2C}" sibTransId="{BF0F1E15-5185-4700-9AE8-14FE38B2873A}"/>
    <dgm:cxn modelId="{4EDC72C0-1014-4A93-BCC1-A002AF3C1854}" type="presOf" srcId="{7D0A28EA-CC6D-4539-A031-7282157ACCC3}" destId="{58CA342E-FC24-4363-99D2-AD53064C8853}" srcOrd="0" destOrd="0" presId="urn:microsoft.com/office/officeart/2005/8/layout/hierarchy5"/>
    <dgm:cxn modelId="{B6BD6EC5-5F4B-41F8-90D6-88C29C0B150E}" type="presOf" srcId="{6281497A-606C-4604-9B1B-4A8E9D10E404}" destId="{5DDE93BA-A68B-4723-A4FB-3DBD39DB2D40}" srcOrd="0" destOrd="0" presId="urn:microsoft.com/office/officeart/2005/8/layout/hierarchy5"/>
    <dgm:cxn modelId="{D7D5B3CB-905A-4F2D-B3A4-5A81AA419255}" type="presOf" srcId="{A566484B-78D2-4691-B57C-F9155A7BEF8D}" destId="{D1AD2A39-A1FC-4EAE-B62A-750E54D27B0F}" srcOrd="0" destOrd="0" presId="urn:microsoft.com/office/officeart/2005/8/layout/hierarchy5"/>
    <dgm:cxn modelId="{909351CC-F3C8-4C5F-9251-5D6716958F85}" type="presOf" srcId="{C0C290AA-EE97-44A3-876C-7C93F058DF2C}" destId="{0180C635-4667-4F2C-AED6-BDFBA38F30DE}" srcOrd="0" destOrd="0" presId="urn:microsoft.com/office/officeart/2005/8/layout/hierarchy5"/>
    <dgm:cxn modelId="{091D74CC-0065-4B33-A560-E8347CF1AB7F}" type="presOf" srcId="{04E59377-DEA9-4B5B-B77E-0957E1595A1C}" destId="{F83FCA96-9AE8-4067-BC28-76F24F9F0E0C}" srcOrd="1" destOrd="0" presId="urn:microsoft.com/office/officeart/2005/8/layout/hierarchy5"/>
    <dgm:cxn modelId="{35645CE9-F447-4FA0-B7B9-9B8552CA717C}" type="presOf" srcId="{97D5875D-2A49-45B4-BFD2-169E52CF3E10}" destId="{073D3C51-C313-4085-8A4E-7D8A34ECDC03}" srcOrd="0" destOrd="0" presId="urn:microsoft.com/office/officeart/2005/8/layout/hierarchy5"/>
    <dgm:cxn modelId="{54DE6BF5-3E85-43EC-A454-A00FB815C0CF}" type="presOf" srcId="{B7FE0B31-2FBB-4287-85D4-280588D42994}" destId="{005771D4-AB90-4E52-97F0-3C91638F6E0A}" srcOrd="1" destOrd="0" presId="urn:microsoft.com/office/officeart/2005/8/layout/hierarchy5"/>
    <dgm:cxn modelId="{9DE872FA-E503-4628-A155-E8601AD12D01}" type="presOf" srcId="{B7FE0B31-2FBB-4287-85D4-280588D42994}" destId="{00C875F6-3452-49FA-9D73-89D5AB6233AE}" srcOrd="0" destOrd="0" presId="urn:microsoft.com/office/officeart/2005/8/layout/hierarchy5"/>
    <dgm:cxn modelId="{58064DD2-41DB-4070-A50C-D5FCD738B2C9}" type="presParOf" srcId="{58CA342E-FC24-4363-99D2-AD53064C8853}" destId="{0EDC42A3-A461-4222-8F9C-F6C10FCC0084}" srcOrd="0" destOrd="0" presId="urn:microsoft.com/office/officeart/2005/8/layout/hierarchy5"/>
    <dgm:cxn modelId="{79E2BB57-48C0-48C3-8202-4125565DFE4A}" type="presParOf" srcId="{0EDC42A3-A461-4222-8F9C-F6C10FCC0084}" destId="{8892D87D-27EF-4FA2-95D5-A6F1EBCE0E47}" srcOrd="0" destOrd="0" presId="urn:microsoft.com/office/officeart/2005/8/layout/hierarchy5"/>
    <dgm:cxn modelId="{1E2342D6-9872-4677-B798-C8EF098B8F0F}" type="presParOf" srcId="{8892D87D-27EF-4FA2-95D5-A6F1EBCE0E47}" destId="{F00007EE-27CB-4650-88C2-D6F2BC3195F4}" srcOrd="0" destOrd="0" presId="urn:microsoft.com/office/officeart/2005/8/layout/hierarchy5"/>
    <dgm:cxn modelId="{978D3EA0-0622-486D-95DC-C398A8FD8FB4}" type="presParOf" srcId="{F00007EE-27CB-4650-88C2-D6F2BC3195F4}" destId="{EFB21570-F54F-408C-86D7-F8D251277E24}" srcOrd="0" destOrd="0" presId="urn:microsoft.com/office/officeart/2005/8/layout/hierarchy5"/>
    <dgm:cxn modelId="{34AC2346-D1F8-415B-940B-78E8EE7EF594}" type="presParOf" srcId="{F00007EE-27CB-4650-88C2-D6F2BC3195F4}" destId="{CF30A398-93C1-4E9D-9147-5E4A0795B3F4}" srcOrd="1" destOrd="0" presId="urn:microsoft.com/office/officeart/2005/8/layout/hierarchy5"/>
    <dgm:cxn modelId="{F285CB0F-F558-43DE-B384-CA3667566752}" type="presParOf" srcId="{CF30A398-93C1-4E9D-9147-5E4A0795B3F4}" destId="{0180C635-4667-4F2C-AED6-BDFBA38F30DE}" srcOrd="0" destOrd="0" presId="urn:microsoft.com/office/officeart/2005/8/layout/hierarchy5"/>
    <dgm:cxn modelId="{452F9659-3996-4D13-B45A-54FE7BF83263}" type="presParOf" srcId="{0180C635-4667-4F2C-AED6-BDFBA38F30DE}" destId="{F0E6D3DA-A84B-4358-8195-39E163881294}" srcOrd="0" destOrd="0" presId="urn:microsoft.com/office/officeart/2005/8/layout/hierarchy5"/>
    <dgm:cxn modelId="{3C6C071E-B487-478C-A9FB-700C35B5CF33}" type="presParOf" srcId="{CF30A398-93C1-4E9D-9147-5E4A0795B3F4}" destId="{30AC75DB-2F4B-4069-A189-D03FC767066E}" srcOrd="1" destOrd="0" presId="urn:microsoft.com/office/officeart/2005/8/layout/hierarchy5"/>
    <dgm:cxn modelId="{A7A01BC7-BA50-4C82-9A6E-E6D734B28EA3}" type="presParOf" srcId="{30AC75DB-2F4B-4069-A189-D03FC767066E}" destId="{79F1C8CE-74D3-4F39-A931-54B0908B7C7B}" srcOrd="0" destOrd="0" presId="urn:microsoft.com/office/officeart/2005/8/layout/hierarchy5"/>
    <dgm:cxn modelId="{893A240A-04DD-47CB-B2D0-A472F75E4CE5}" type="presParOf" srcId="{30AC75DB-2F4B-4069-A189-D03FC767066E}" destId="{0F9D6CAB-FBF9-4D3D-AB99-21E599675EA4}" srcOrd="1" destOrd="0" presId="urn:microsoft.com/office/officeart/2005/8/layout/hierarchy5"/>
    <dgm:cxn modelId="{5A67A0C9-C0EA-4119-96DA-9A10FC41C358}" type="presParOf" srcId="{CF30A398-93C1-4E9D-9147-5E4A0795B3F4}" destId="{971D5620-0300-4DE1-8A87-2D0D5731AC4C}" srcOrd="2" destOrd="0" presId="urn:microsoft.com/office/officeart/2005/8/layout/hierarchy5"/>
    <dgm:cxn modelId="{7FE1C37D-6E51-4A12-8AB9-11CAD1B71504}" type="presParOf" srcId="{971D5620-0300-4DE1-8A87-2D0D5731AC4C}" destId="{747358DF-17FE-4E26-984F-B498C10518E2}" srcOrd="0" destOrd="0" presId="urn:microsoft.com/office/officeart/2005/8/layout/hierarchy5"/>
    <dgm:cxn modelId="{CBDF5D39-4954-4367-ACE0-CC329EAC608D}" type="presParOf" srcId="{CF30A398-93C1-4E9D-9147-5E4A0795B3F4}" destId="{F61BD59B-0CAC-43D0-9FD2-E0D72A3663AA}" srcOrd="3" destOrd="0" presId="urn:microsoft.com/office/officeart/2005/8/layout/hierarchy5"/>
    <dgm:cxn modelId="{CCA49A99-5A3F-4691-9486-3A1E9B1F8593}" type="presParOf" srcId="{F61BD59B-0CAC-43D0-9FD2-E0D72A3663AA}" destId="{8670C78D-36BF-497C-B60E-C27BC4B334D0}" srcOrd="0" destOrd="0" presId="urn:microsoft.com/office/officeart/2005/8/layout/hierarchy5"/>
    <dgm:cxn modelId="{8F2D67F9-B611-4B20-9B85-980807154E08}" type="presParOf" srcId="{F61BD59B-0CAC-43D0-9FD2-E0D72A3663AA}" destId="{C1E57D74-2132-4C64-8D76-E9DDC3117F1D}" srcOrd="1" destOrd="0" presId="urn:microsoft.com/office/officeart/2005/8/layout/hierarchy5"/>
    <dgm:cxn modelId="{8B244D1B-4025-4263-A31B-D040A7C048C5}" type="presParOf" srcId="{CF30A398-93C1-4E9D-9147-5E4A0795B3F4}" destId="{E81E105C-AB59-4F80-A173-7DAE21D6CF19}" srcOrd="4" destOrd="0" presId="urn:microsoft.com/office/officeart/2005/8/layout/hierarchy5"/>
    <dgm:cxn modelId="{B626FCAB-F376-41FE-BE73-23E2A06461C7}" type="presParOf" srcId="{E81E105C-AB59-4F80-A173-7DAE21D6CF19}" destId="{14348FA0-A790-43CF-9253-20A3C5E21EB4}" srcOrd="0" destOrd="0" presId="urn:microsoft.com/office/officeart/2005/8/layout/hierarchy5"/>
    <dgm:cxn modelId="{47454D49-2181-4FFC-AF69-95D03C4466F3}" type="presParOf" srcId="{CF30A398-93C1-4E9D-9147-5E4A0795B3F4}" destId="{9C0AD785-BC9E-4C45-8926-11DCB1D7B03B}" srcOrd="5" destOrd="0" presId="urn:microsoft.com/office/officeart/2005/8/layout/hierarchy5"/>
    <dgm:cxn modelId="{4BC0491E-D2EB-4DE5-A402-08B34CD1BA13}" type="presParOf" srcId="{9C0AD785-BC9E-4C45-8926-11DCB1D7B03B}" destId="{073D3C51-C313-4085-8A4E-7D8A34ECDC03}" srcOrd="0" destOrd="0" presId="urn:microsoft.com/office/officeart/2005/8/layout/hierarchy5"/>
    <dgm:cxn modelId="{DB0E09B9-3253-432B-BE0B-EFFAEF00179F}" type="presParOf" srcId="{9C0AD785-BC9E-4C45-8926-11DCB1D7B03B}" destId="{D85D754D-A84F-4E16-8351-93D95A989B38}" srcOrd="1" destOrd="0" presId="urn:microsoft.com/office/officeart/2005/8/layout/hierarchy5"/>
    <dgm:cxn modelId="{98720E53-7122-4B33-AC6F-44A987D5EE1C}" type="presParOf" srcId="{CF30A398-93C1-4E9D-9147-5E4A0795B3F4}" destId="{CF801EB9-1D22-4EED-B8B4-E385FFAE4E20}" srcOrd="6" destOrd="0" presId="urn:microsoft.com/office/officeart/2005/8/layout/hierarchy5"/>
    <dgm:cxn modelId="{5BB6CB4D-A7FB-437A-96B5-44D7255191FF}" type="presParOf" srcId="{CF801EB9-1D22-4EED-B8B4-E385FFAE4E20}" destId="{F83FCA96-9AE8-4067-BC28-76F24F9F0E0C}" srcOrd="0" destOrd="0" presId="urn:microsoft.com/office/officeart/2005/8/layout/hierarchy5"/>
    <dgm:cxn modelId="{0241D0FC-6477-465A-B4BC-5890F4603C1C}" type="presParOf" srcId="{CF30A398-93C1-4E9D-9147-5E4A0795B3F4}" destId="{FC170BDB-A146-4E31-8301-F9B8B83EAAE4}" srcOrd="7" destOrd="0" presId="urn:microsoft.com/office/officeart/2005/8/layout/hierarchy5"/>
    <dgm:cxn modelId="{1F0914D4-1678-48B6-A077-DFF95A7501BF}" type="presParOf" srcId="{FC170BDB-A146-4E31-8301-F9B8B83EAAE4}" destId="{D1AD2A39-A1FC-4EAE-B62A-750E54D27B0F}" srcOrd="0" destOrd="0" presId="urn:microsoft.com/office/officeart/2005/8/layout/hierarchy5"/>
    <dgm:cxn modelId="{7613CE0E-0D4B-4961-B543-21217D7C7305}" type="presParOf" srcId="{FC170BDB-A146-4E31-8301-F9B8B83EAAE4}" destId="{3DF0BFC2-918D-4E07-82FE-D47CF6726457}" srcOrd="1" destOrd="0" presId="urn:microsoft.com/office/officeart/2005/8/layout/hierarchy5"/>
    <dgm:cxn modelId="{7013A6E0-17D9-46C5-8CE1-457D08B997A9}" type="presParOf" srcId="{CF30A398-93C1-4E9D-9147-5E4A0795B3F4}" destId="{F73BBA4C-EBF7-4D23-83E8-94293037D556}" srcOrd="8" destOrd="0" presId="urn:microsoft.com/office/officeart/2005/8/layout/hierarchy5"/>
    <dgm:cxn modelId="{6FD8835E-42A8-4283-8E7D-98FE2091CB02}" type="presParOf" srcId="{F73BBA4C-EBF7-4D23-83E8-94293037D556}" destId="{A565B988-11B2-43D2-B809-ABBB93EB132B}" srcOrd="0" destOrd="0" presId="urn:microsoft.com/office/officeart/2005/8/layout/hierarchy5"/>
    <dgm:cxn modelId="{A7E85B71-1BB1-4225-88A8-69DEF5025A99}" type="presParOf" srcId="{CF30A398-93C1-4E9D-9147-5E4A0795B3F4}" destId="{44A1E453-611C-4559-9FE1-AC3C4733DA24}" srcOrd="9" destOrd="0" presId="urn:microsoft.com/office/officeart/2005/8/layout/hierarchy5"/>
    <dgm:cxn modelId="{835AC282-5BBE-4CB2-AAE8-B854CC824256}" type="presParOf" srcId="{44A1E453-611C-4559-9FE1-AC3C4733DA24}" destId="{A9F5AB93-C9E5-4750-9302-C48C1D872C03}" srcOrd="0" destOrd="0" presId="urn:microsoft.com/office/officeart/2005/8/layout/hierarchy5"/>
    <dgm:cxn modelId="{71FFA9FD-B59A-46EF-98CC-3EEACC543A3D}" type="presParOf" srcId="{44A1E453-611C-4559-9FE1-AC3C4733DA24}" destId="{AD663337-7371-4067-960E-A44684A9F394}" srcOrd="1" destOrd="0" presId="urn:microsoft.com/office/officeart/2005/8/layout/hierarchy5"/>
    <dgm:cxn modelId="{62A9AB6F-2FE8-4D45-AEF0-FBF2EB776B82}" type="presParOf" srcId="{CF30A398-93C1-4E9D-9147-5E4A0795B3F4}" destId="{E7AB8A60-FDCD-414F-A658-87570B8A2DA1}" srcOrd="10" destOrd="0" presId="urn:microsoft.com/office/officeart/2005/8/layout/hierarchy5"/>
    <dgm:cxn modelId="{AD4F5DF3-9D17-46EF-A181-A18691CE663C}" type="presParOf" srcId="{E7AB8A60-FDCD-414F-A658-87570B8A2DA1}" destId="{D2F1CC69-AFCB-47FE-AA5A-8216F88342A0}" srcOrd="0" destOrd="0" presId="urn:microsoft.com/office/officeart/2005/8/layout/hierarchy5"/>
    <dgm:cxn modelId="{B029337C-4C88-400B-A5BF-1BAEE1C4CAB5}" type="presParOf" srcId="{CF30A398-93C1-4E9D-9147-5E4A0795B3F4}" destId="{8A858D51-65AC-458E-90F1-4C668FE44625}" srcOrd="11" destOrd="0" presId="urn:microsoft.com/office/officeart/2005/8/layout/hierarchy5"/>
    <dgm:cxn modelId="{7459B0ED-F923-4AA9-AB84-EF79E32EA060}" type="presParOf" srcId="{8A858D51-65AC-458E-90F1-4C668FE44625}" destId="{5DDE93BA-A68B-4723-A4FB-3DBD39DB2D40}" srcOrd="0" destOrd="0" presId="urn:microsoft.com/office/officeart/2005/8/layout/hierarchy5"/>
    <dgm:cxn modelId="{58F2E4C6-7FA6-40DC-9839-84B47F2833B0}" type="presParOf" srcId="{8A858D51-65AC-458E-90F1-4C668FE44625}" destId="{BE7BB5D4-9540-46DC-B1E7-1AAB7F1AC2F2}" srcOrd="1" destOrd="0" presId="urn:microsoft.com/office/officeart/2005/8/layout/hierarchy5"/>
    <dgm:cxn modelId="{7652AF2E-A4CF-4E8C-9745-0BE0C73CF342}" type="presParOf" srcId="{CF30A398-93C1-4E9D-9147-5E4A0795B3F4}" destId="{00C875F6-3452-49FA-9D73-89D5AB6233AE}" srcOrd="12" destOrd="0" presId="urn:microsoft.com/office/officeart/2005/8/layout/hierarchy5"/>
    <dgm:cxn modelId="{CD2BC796-75F2-4959-82DC-4F03CC0801F2}" type="presParOf" srcId="{00C875F6-3452-49FA-9D73-89D5AB6233AE}" destId="{005771D4-AB90-4E52-97F0-3C91638F6E0A}" srcOrd="0" destOrd="0" presId="urn:microsoft.com/office/officeart/2005/8/layout/hierarchy5"/>
    <dgm:cxn modelId="{ADB20879-7B00-48E3-81BB-97D5579F290B}" type="presParOf" srcId="{CF30A398-93C1-4E9D-9147-5E4A0795B3F4}" destId="{99EFDEBD-CA5E-4D28-BD3A-4CC9E8E7084F}" srcOrd="13" destOrd="0" presId="urn:microsoft.com/office/officeart/2005/8/layout/hierarchy5"/>
    <dgm:cxn modelId="{37A7E3FF-874D-43EC-BBAC-542B1EB69D7D}" type="presParOf" srcId="{99EFDEBD-CA5E-4D28-BD3A-4CC9E8E7084F}" destId="{5CEDC890-7AA0-4C1C-804A-6EF42E8793C3}" srcOrd="0" destOrd="0" presId="urn:microsoft.com/office/officeart/2005/8/layout/hierarchy5"/>
    <dgm:cxn modelId="{AA793E0D-C77E-498F-A788-3752D7A12608}" type="presParOf" srcId="{99EFDEBD-CA5E-4D28-BD3A-4CC9E8E7084F}" destId="{93762BA9-52D6-4CB8-9138-A6097A91087A}" srcOrd="1" destOrd="0" presId="urn:microsoft.com/office/officeart/2005/8/layout/hierarchy5"/>
    <dgm:cxn modelId="{160B553E-21B0-413C-A840-0A5F7DE28869}" type="presParOf" srcId="{58CA342E-FC24-4363-99D2-AD53064C8853}" destId="{510B5053-EC4C-42C5-ADB3-C93FA48B265E}" srcOrd="1" destOrd="0" presId="urn:microsoft.com/office/officeart/2005/8/layout/hierarchy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BC48806-A814-47C9-92C3-F43CB23CFB80}" type="doc">
      <dgm:prSet loTypeId="urn:microsoft.com/office/officeart/2005/8/layout/cycle3" loCatId="cycle" qsTypeId="urn:microsoft.com/office/officeart/2005/8/quickstyle/3d3" qsCatId="3D" csTypeId="urn:microsoft.com/office/officeart/2005/8/colors/accent1_2" csCatId="accent1" phldr="1"/>
      <dgm:spPr/>
      <dgm:t>
        <a:bodyPr/>
        <a:lstStyle/>
        <a:p>
          <a:endParaRPr lang="ru-RU"/>
        </a:p>
      </dgm:t>
    </dgm:pt>
    <dgm:pt modelId="{BA3D32AB-D807-4139-B0A1-232E87DAF44E}">
      <dgm:prSet phldrT="[Текст]" custT="1"/>
      <dgm:spPr/>
      <dgm:t>
        <a:bodyPr/>
        <a:lstStyle/>
        <a:p>
          <a:r>
            <a:rPr lang="uz" sz="1200" dirty="0">
              <a:solidFill>
                <a:schemeClr val="bg1"/>
              </a:solidFill>
              <a:latin typeface="Comic Sans MS" pitchFamily="66" charset="0"/>
            </a:rPr>
            <a:t>Grafik foydalanuvchi interfeysi;</a:t>
          </a:r>
        </a:p>
      </dgm:t>
    </dgm:pt>
    <dgm:pt modelId="{5FE6A61D-BB3C-4AFB-866B-0B80D6DA2F02}" type="parTrans" cxnId="{0C8BD8C6-DC2D-4331-8E62-196D2CD02183}">
      <dgm:prSet custT="1"/>
      <dgm:spPr/>
      <dgm:t>
        <a:bodyPr/>
        <a:lstStyle/>
        <a:p>
          <a:endParaRPr lang="ru-RU" sz="1050">
            <a:solidFill>
              <a:schemeClr val="bg1"/>
            </a:solidFill>
            <a:latin typeface="Comic Sans MS" pitchFamily="66" charset="0"/>
          </a:endParaRPr>
        </a:p>
      </dgm:t>
    </dgm:pt>
    <dgm:pt modelId="{C94D3EB4-14E2-4A32-B155-D1308F91D9F8}" type="sibTrans" cxnId="{0C8BD8C6-DC2D-4331-8E62-196D2CD02183}">
      <dgm:prSet/>
      <dgm:spPr/>
      <dgm:t>
        <a:bodyPr/>
        <a:lstStyle/>
        <a:p>
          <a:endParaRPr lang="ru-RU" sz="1050">
            <a:solidFill>
              <a:schemeClr val="bg1"/>
            </a:solidFill>
          </a:endParaRPr>
        </a:p>
      </dgm:t>
    </dgm:pt>
    <dgm:pt modelId="{79180376-852F-4F3A-9D79-596684CB872C}">
      <dgm:prSet custT="1"/>
      <dgm:spPr/>
      <dgm:t>
        <a:bodyPr/>
        <a:lstStyle/>
        <a:p>
          <a:r>
            <a:rPr lang="uz" sz="1200" dirty="0">
              <a:solidFill>
                <a:schemeClr val="bg1"/>
              </a:solidFill>
              <a:latin typeface="Comic Sans MS" pitchFamily="66" charset="0"/>
            </a:rPr>
            <a:t>Maxsus effektlar, Vizual effektlar, raqamli kinematografiya;</a:t>
          </a:r>
        </a:p>
      </dgm:t>
    </dgm:pt>
    <dgm:pt modelId="{2A907F21-60CE-4EAB-BBC4-9170A73065C7}" type="parTrans" cxnId="{1DF6522D-ED46-4D67-B5C3-1357BDB01180}">
      <dgm:prSet custT="1"/>
      <dgm:spPr/>
      <dgm:t>
        <a:bodyPr/>
        <a:lstStyle/>
        <a:p>
          <a:endParaRPr lang="ru-RU" sz="1050">
            <a:solidFill>
              <a:schemeClr val="bg1"/>
            </a:solidFill>
            <a:latin typeface="Comic Sans MS" pitchFamily="66" charset="0"/>
          </a:endParaRPr>
        </a:p>
      </dgm:t>
    </dgm:pt>
    <dgm:pt modelId="{0FF9A61D-6B11-4DBB-A0A6-2A9607398572}" type="sibTrans" cxnId="{1DF6522D-ED46-4D67-B5C3-1357BDB01180}">
      <dgm:prSet/>
      <dgm:spPr/>
      <dgm:t>
        <a:bodyPr/>
        <a:lstStyle/>
        <a:p>
          <a:endParaRPr lang="ru-RU" sz="1050">
            <a:solidFill>
              <a:schemeClr val="bg1"/>
            </a:solidFill>
          </a:endParaRPr>
        </a:p>
      </dgm:t>
    </dgm:pt>
    <dgm:pt modelId="{4403B116-853A-4DAC-AC49-0C9952B1FE58}">
      <dgm:prSet custT="1"/>
      <dgm:spPr/>
      <dgm:t>
        <a:bodyPr/>
        <a:lstStyle/>
        <a:p>
          <a:r>
            <a:rPr lang="uz" sz="1200" dirty="0">
              <a:solidFill>
                <a:schemeClr val="bg1"/>
              </a:solidFill>
              <a:latin typeface="Comic Sans MS" pitchFamily="66" charset="0"/>
            </a:rPr>
            <a:t>Raqamli televideniye, World Wide Web, videokonferentsiya;</a:t>
          </a:r>
        </a:p>
      </dgm:t>
    </dgm:pt>
    <dgm:pt modelId="{47DC2E3C-86E6-48F8-B2F0-9CA7BDB876F0}" type="parTrans" cxnId="{D73E69CA-45BB-4A71-9C51-17A26E4846B5}">
      <dgm:prSet custT="1"/>
      <dgm:spPr/>
      <dgm:t>
        <a:bodyPr/>
        <a:lstStyle/>
        <a:p>
          <a:endParaRPr lang="ru-RU" sz="1050">
            <a:solidFill>
              <a:schemeClr val="bg1"/>
            </a:solidFill>
            <a:latin typeface="Comic Sans MS" pitchFamily="66" charset="0"/>
          </a:endParaRPr>
        </a:p>
      </dgm:t>
    </dgm:pt>
    <dgm:pt modelId="{75CAC758-14F4-471E-943C-FAAE104C3E79}" type="sibTrans" cxnId="{D73E69CA-45BB-4A71-9C51-17A26E4846B5}">
      <dgm:prSet/>
      <dgm:spPr/>
      <dgm:t>
        <a:bodyPr/>
        <a:lstStyle/>
        <a:p>
          <a:endParaRPr lang="ru-RU" sz="1050">
            <a:solidFill>
              <a:schemeClr val="bg1"/>
            </a:solidFill>
          </a:endParaRPr>
        </a:p>
      </dgm:t>
    </dgm:pt>
    <dgm:pt modelId="{7342F3C0-EA70-448F-BD17-882A77C380CA}">
      <dgm:prSet custT="1"/>
      <dgm:spPr/>
      <dgm:t>
        <a:bodyPr/>
        <a:lstStyle/>
        <a:p>
          <a:r>
            <a:rPr lang="uz" sz="1200" dirty="0">
              <a:solidFill>
                <a:schemeClr val="bg1"/>
              </a:solidFill>
              <a:latin typeface="Comic Sans MS" pitchFamily="66" charset="0"/>
            </a:rPr>
            <a:t>Raqamli fotografiya;</a:t>
          </a:r>
        </a:p>
      </dgm:t>
    </dgm:pt>
    <dgm:pt modelId="{5A5420A9-F8C5-46E8-BE86-F143FA3EFDCF}" type="parTrans" cxnId="{BE6EF139-8F57-4E46-A7CF-60703C70A1B5}">
      <dgm:prSet custT="1"/>
      <dgm:spPr/>
      <dgm:t>
        <a:bodyPr/>
        <a:lstStyle/>
        <a:p>
          <a:endParaRPr lang="ru-RU" sz="1050">
            <a:solidFill>
              <a:schemeClr val="bg1"/>
            </a:solidFill>
            <a:latin typeface="Comic Sans MS" pitchFamily="66" charset="0"/>
          </a:endParaRPr>
        </a:p>
      </dgm:t>
    </dgm:pt>
    <dgm:pt modelId="{3597BA25-C334-4DE8-91AF-B9AB98015C3E}" type="sibTrans" cxnId="{BE6EF139-8F57-4E46-A7CF-60703C70A1B5}">
      <dgm:prSet/>
      <dgm:spPr/>
      <dgm:t>
        <a:bodyPr/>
        <a:lstStyle/>
        <a:p>
          <a:endParaRPr lang="ru-RU" sz="1050">
            <a:solidFill>
              <a:schemeClr val="bg1"/>
            </a:solidFill>
          </a:endParaRPr>
        </a:p>
      </dgm:t>
    </dgm:pt>
    <dgm:pt modelId="{CBC44FC7-F691-470A-80CE-F42DD862259F}">
      <dgm:prSet custT="1"/>
      <dgm:spPr/>
      <dgm:t>
        <a:bodyPr/>
        <a:lstStyle/>
        <a:p>
          <a:r>
            <a:rPr lang="uz" sz="1200" dirty="0">
              <a:solidFill>
                <a:schemeClr val="bg1"/>
              </a:solidFill>
              <a:latin typeface="Comic Sans MS" pitchFamily="66" charset="0"/>
            </a:rPr>
            <a:t>Raqamli rasm;</a:t>
          </a:r>
        </a:p>
      </dgm:t>
    </dgm:pt>
    <dgm:pt modelId="{A9153EF7-BA8B-4012-B4C3-12B90FEA9D84}" type="parTrans" cxnId="{3BB9395B-ECF9-4573-88EC-2CFE29E6FDF5}">
      <dgm:prSet custT="1"/>
      <dgm:spPr/>
      <dgm:t>
        <a:bodyPr/>
        <a:lstStyle/>
        <a:p>
          <a:endParaRPr lang="ru-RU" sz="1050">
            <a:solidFill>
              <a:schemeClr val="bg1"/>
            </a:solidFill>
            <a:latin typeface="Comic Sans MS" pitchFamily="66" charset="0"/>
          </a:endParaRPr>
        </a:p>
      </dgm:t>
    </dgm:pt>
    <dgm:pt modelId="{E901D14E-0FCA-4206-B358-ADE3CF64F560}" type="sibTrans" cxnId="{3BB9395B-ECF9-4573-88EC-2CFE29E6FDF5}">
      <dgm:prSet/>
      <dgm:spPr/>
      <dgm:t>
        <a:bodyPr/>
        <a:lstStyle/>
        <a:p>
          <a:endParaRPr lang="ru-RU" sz="1050">
            <a:solidFill>
              <a:schemeClr val="bg1"/>
            </a:solidFill>
          </a:endParaRPr>
        </a:p>
      </dgm:t>
    </dgm:pt>
    <dgm:pt modelId="{1EA3AFF2-CB75-48DC-A226-32DB38762DBC}">
      <dgm:prSet custT="1"/>
      <dgm:spPr/>
      <dgm:t>
        <a:bodyPr/>
        <a:lstStyle/>
        <a:p>
          <a:r>
            <a:rPr lang="uz" sz="1200" dirty="0">
              <a:solidFill>
                <a:schemeClr val="bg1"/>
              </a:solidFill>
              <a:latin typeface="Comic Sans MS" pitchFamily="66" charset="0"/>
            </a:rPr>
            <a:t>Ilmiy va biznes ma'lumotlarini vizuallashtirish;</a:t>
          </a:r>
        </a:p>
      </dgm:t>
    </dgm:pt>
    <dgm:pt modelId="{B5815321-72BC-4941-885B-8E23A64794C3}" type="parTrans" cxnId="{0B5ADD8A-AAB4-4791-B497-ECE1D1FFE858}">
      <dgm:prSet custT="1"/>
      <dgm:spPr/>
      <dgm:t>
        <a:bodyPr/>
        <a:lstStyle/>
        <a:p>
          <a:endParaRPr lang="ru-RU" sz="1050">
            <a:solidFill>
              <a:schemeClr val="bg1"/>
            </a:solidFill>
            <a:latin typeface="Comic Sans MS" pitchFamily="66" charset="0"/>
          </a:endParaRPr>
        </a:p>
      </dgm:t>
    </dgm:pt>
    <dgm:pt modelId="{97E4F073-A47D-4A51-AE02-8408731768C9}" type="sibTrans" cxnId="{0B5ADD8A-AAB4-4791-B497-ECE1D1FFE858}">
      <dgm:prSet/>
      <dgm:spPr/>
      <dgm:t>
        <a:bodyPr/>
        <a:lstStyle/>
        <a:p>
          <a:endParaRPr lang="ru-RU" sz="1050">
            <a:solidFill>
              <a:schemeClr val="bg1"/>
            </a:solidFill>
          </a:endParaRPr>
        </a:p>
      </dgm:t>
    </dgm:pt>
    <dgm:pt modelId="{F7C0FB42-1F50-4909-904C-61713E2A1635}">
      <dgm:prSet custT="1"/>
      <dgm:spPr/>
      <dgm:t>
        <a:bodyPr/>
        <a:lstStyle/>
        <a:p>
          <a:r>
            <a:rPr lang="uz" sz="1200" dirty="0">
              <a:solidFill>
                <a:schemeClr val="bg1"/>
              </a:solidFill>
              <a:latin typeface="Comic Sans MS" pitchFamily="66" charset="0"/>
            </a:rPr>
            <a:t>Kompyuter o'yinlari, virtual haqiqat tizimlari;</a:t>
          </a:r>
        </a:p>
      </dgm:t>
    </dgm:pt>
    <dgm:pt modelId="{2A985AA6-E0A2-4805-A6D4-815550E29DA5}" type="parTrans" cxnId="{5DAF04E8-ACA6-4B0F-A13B-49967CBD0057}">
      <dgm:prSet custT="1"/>
      <dgm:spPr/>
      <dgm:t>
        <a:bodyPr/>
        <a:lstStyle/>
        <a:p>
          <a:endParaRPr lang="ru-RU" sz="1050">
            <a:solidFill>
              <a:schemeClr val="bg1"/>
            </a:solidFill>
            <a:latin typeface="Comic Sans MS" pitchFamily="66" charset="0"/>
          </a:endParaRPr>
        </a:p>
      </dgm:t>
    </dgm:pt>
    <dgm:pt modelId="{3EFF0853-C012-419A-AD8D-1D2DD2CE9786}" type="sibTrans" cxnId="{5DAF04E8-ACA6-4B0F-A13B-49967CBD0057}">
      <dgm:prSet/>
      <dgm:spPr/>
      <dgm:t>
        <a:bodyPr/>
        <a:lstStyle/>
        <a:p>
          <a:endParaRPr lang="ru-RU" sz="1050">
            <a:solidFill>
              <a:schemeClr val="bg1"/>
            </a:solidFill>
          </a:endParaRPr>
        </a:p>
      </dgm:t>
    </dgm:pt>
    <dgm:pt modelId="{0D6EF4C9-175F-456D-9A7A-1606CFAD490A}">
      <dgm:prSet custT="1"/>
      <dgm:spPr/>
      <dgm:t>
        <a:bodyPr/>
        <a:lstStyle/>
        <a:p>
          <a:r>
            <a:rPr lang="uz" sz="1200" dirty="0">
              <a:solidFill>
                <a:schemeClr val="bg1"/>
              </a:solidFill>
              <a:latin typeface="Comic Sans MS" pitchFamily="66" charset="0"/>
            </a:rPr>
            <a:t>Kompyuter yordamida loyihalash tizimlari;</a:t>
          </a:r>
        </a:p>
      </dgm:t>
    </dgm:pt>
    <dgm:pt modelId="{CAEA2CD4-0E6C-486B-9A19-2EE0ABBB7D34}" type="parTrans" cxnId="{1D9F2601-C495-4C09-9108-5F3620A52CEF}">
      <dgm:prSet custT="1"/>
      <dgm:spPr/>
      <dgm:t>
        <a:bodyPr/>
        <a:lstStyle/>
        <a:p>
          <a:endParaRPr lang="ru-RU" sz="1050">
            <a:solidFill>
              <a:schemeClr val="bg1"/>
            </a:solidFill>
            <a:latin typeface="Comic Sans MS" pitchFamily="66" charset="0"/>
          </a:endParaRPr>
        </a:p>
      </dgm:t>
    </dgm:pt>
    <dgm:pt modelId="{C11A0C14-9F8E-45CA-9CAC-31B54804349F}" type="sibTrans" cxnId="{1D9F2601-C495-4C09-9108-5F3620A52CEF}">
      <dgm:prSet/>
      <dgm:spPr/>
      <dgm:t>
        <a:bodyPr/>
        <a:lstStyle/>
        <a:p>
          <a:endParaRPr lang="ru-RU" sz="1050">
            <a:solidFill>
              <a:schemeClr val="bg1"/>
            </a:solidFill>
          </a:endParaRPr>
        </a:p>
      </dgm:t>
    </dgm:pt>
    <dgm:pt modelId="{6F647708-8F7C-4242-983B-06771F9F0A46}">
      <dgm:prSet custT="1"/>
      <dgm:spPr/>
      <dgm:t>
        <a:bodyPr/>
        <a:lstStyle/>
        <a:p>
          <a:r>
            <a:rPr lang="uz" sz="1200" dirty="0">
              <a:solidFill>
                <a:schemeClr val="bg1"/>
              </a:solidFill>
              <a:latin typeface="Comic Sans MS" pitchFamily="66" charset="0"/>
            </a:rPr>
            <a:t>Kompyuter tomografiyasi.</a:t>
          </a:r>
        </a:p>
      </dgm:t>
    </dgm:pt>
    <dgm:pt modelId="{CCCE6706-E4CA-4AEF-8B29-D4152757868D}" type="parTrans" cxnId="{2B8D7977-37F9-4652-B33A-136D31E0FAC5}">
      <dgm:prSet custT="1"/>
      <dgm:spPr/>
      <dgm:t>
        <a:bodyPr/>
        <a:lstStyle/>
        <a:p>
          <a:endParaRPr lang="ru-RU" sz="1050">
            <a:solidFill>
              <a:schemeClr val="bg1"/>
            </a:solidFill>
            <a:latin typeface="Comic Sans MS" pitchFamily="66" charset="0"/>
          </a:endParaRPr>
        </a:p>
      </dgm:t>
    </dgm:pt>
    <dgm:pt modelId="{2374FCDC-C211-4FDF-B6D2-C507963AD53E}" type="sibTrans" cxnId="{2B8D7977-37F9-4652-B33A-136D31E0FAC5}">
      <dgm:prSet/>
      <dgm:spPr/>
      <dgm:t>
        <a:bodyPr/>
        <a:lstStyle/>
        <a:p>
          <a:endParaRPr lang="ru-RU" sz="1050">
            <a:solidFill>
              <a:schemeClr val="bg1"/>
            </a:solidFill>
          </a:endParaRPr>
        </a:p>
      </dgm:t>
    </dgm:pt>
    <dgm:pt modelId="{AB50C289-7ED7-4526-A86A-A8CA19DE3545}">
      <dgm:prSet custT="1"/>
      <dgm:spPr/>
      <dgm:t>
        <a:bodyPr/>
        <a:lstStyle/>
        <a:p>
          <a:r>
            <a:rPr lang="uz" sz="1200" dirty="0">
              <a:solidFill>
                <a:schemeClr val="bg1"/>
              </a:solidFill>
              <a:latin typeface="Comic Sans MS" pitchFamily="66" charset="0"/>
            </a:rPr>
            <a:t>Kino va televidenie uchun kompyuter grafikasi</a:t>
          </a:r>
        </a:p>
      </dgm:t>
    </dgm:pt>
    <dgm:pt modelId="{8611B96D-0437-4B3A-AEFC-CEE4440C86E9}" type="parTrans" cxnId="{FE28EC17-86AA-44F2-B5DE-8204DD1AEBCC}">
      <dgm:prSet custT="1"/>
      <dgm:spPr/>
      <dgm:t>
        <a:bodyPr/>
        <a:lstStyle/>
        <a:p>
          <a:endParaRPr lang="ru-RU" sz="1050">
            <a:solidFill>
              <a:schemeClr val="bg1"/>
            </a:solidFill>
            <a:latin typeface="Comic Sans MS" pitchFamily="66" charset="0"/>
          </a:endParaRPr>
        </a:p>
      </dgm:t>
    </dgm:pt>
    <dgm:pt modelId="{639A2D7E-0ADC-480C-B732-AE1A12C68D05}" type="sibTrans" cxnId="{FE28EC17-86AA-44F2-B5DE-8204DD1AEBCC}">
      <dgm:prSet/>
      <dgm:spPr/>
      <dgm:t>
        <a:bodyPr/>
        <a:lstStyle/>
        <a:p>
          <a:endParaRPr lang="ru-RU" sz="1050">
            <a:solidFill>
              <a:schemeClr val="bg1"/>
            </a:solidFill>
          </a:endParaRPr>
        </a:p>
      </dgm:t>
    </dgm:pt>
    <dgm:pt modelId="{726F1A05-16C3-4D4F-BD42-1CBC86FB058C}">
      <dgm:prSet custT="1"/>
      <dgm:spPr/>
      <dgm:t>
        <a:bodyPr/>
        <a:lstStyle/>
        <a:p>
          <a:r>
            <a:rPr lang="uz" sz="1200" dirty="0">
              <a:solidFill>
                <a:schemeClr val="bg1"/>
              </a:solidFill>
              <a:latin typeface="Comic Sans MS" pitchFamily="66" charset="0"/>
            </a:rPr>
            <a:t>Lazerli grafika.</a:t>
          </a:r>
        </a:p>
      </dgm:t>
    </dgm:pt>
    <dgm:pt modelId="{CEC33DC7-D53A-4C5A-ADAE-BEF441EE4510}" type="parTrans" cxnId="{6D05E850-9987-4D02-BB5C-66F4FC1DABA8}">
      <dgm:prSet custT="1"/>
      <dgm:spPr/>
      <dgm:t>
        <a:bodyPr/>
        <a:lstStyle/>
        <a:p>
          <a:endParaRPr lang="ru-RU" sz="1050">
            <a:solidFill>
              <a:schemeClr val="bg1"/>
            </a:solidFill>
            <a:latin typeface="Comic Sans MS" pitchFamily="66" charset="0"/>
          </a:endParaRPr>
        </a:p>
      </dgm:t>
    </dgm:pt>
    <dgm:pt modelId="{D4203360-08FB-45B3-A153-26BBD4382C64}" type="sibTrans" cxnId="{6D05E850-9987-4D02-BB5C-66F4FC1DABA8}">
      <dgm:prSet/>
      <dgm:spPr/>
      <dgm:t>
        <a:bodyPr/>
        <a:lstStyle/>
        <a:p>
          <a:endParaRPr lang="ru-RU" sz="1050">
            <a:solidFill>
              <a:schemeClr val="bg1"/>
            </a:solidFill>
          </a:endParaRPr>
        </a:p>
      </dgm:t>
    </dgm:pt>
    <dgm:pt modelId="{3B016B91-ECEF-429E-80DE-FEE7E59B025D}" type="pres">
      <dgm:prSet presAssocID="{8BC48806-A814-47C9-92C3-F43CB23CFB80}" presName="Name0" presStyleCnt="0">
        <dgm:presLayoutVars>
          <dgm:dir/>
          <dgm:resizeHandles val="exact"/>
        </dgm:presLayoutVars>
      </dgm:prSet>
      <dgm:spPr/>
    </dgm:pt>
    <dgm:pt modelId="{249F4BFF-1053-4AA7-B237-67C8007C1909}" type="pres">
      <dgm:prSet presAssocID="{8BC48806-A814-47C9-92C3-F43CB23CFB80}" presName="cycle" presStyleCnt="0"/>
      <dgm:spPr/>
    </dgm:pt>
    <dgm:pt modelId="{1A49F134-7409-4617-9CF0-5D3084EC3E11}" type="pres">
      <dgm:prSet presAssocID="{BA3D32AB-D807-4139-B0A1-232E87DAF44E}" presName="nodeFirstNode" presStyleLbl="node1" presStyleIdx="0" presStyleCnt="11" custScaleX="159674" custScaleY="142149">
        <dgm:presLayoutVars>
          <dgm:bulletEnabled val="1"/>
        </dgm:presLayoutVars>
      </dgm:prSet>
      <dgm:spPr/>
    </dgm:pt>
    <dgm:pt modelId="{73FE0178-F813-47F9-8801-3B5A7BABB9B6}" type="pres">
      <dgm:prSet presAssocID="{C94D3EB4-14E2-4A32-B155-D1308F91D9F8}" presName="sibTransFirstNode" presStyleLbl="bgShp" presStyleIdx="0" presStyleCnt="1" custScaleX="154425"/>
      <dgm:spPr/>
    </dgm:pt>
    <dgm:pt modelId="{760830BE-4080-40D6-BC9B-A8289FA573E6}" type="pres">
      <dgm:prSet presAssocID="{79180376-852F-4F3A-9D79-596684CB872C}" presName="nodeFollowingNodes" presStyleLbl="node1" presStyleIdx="1" presStyleCnt="11" custScaleX="159674" custScaleY="142149" custRadScaleRad="138264" custRadScaleInc="58247">
        <dgm:presLayoutVars>
          <dgm:bulletEnabled val="1"/>
        </dgm:presLayoutVars>
      </dgm:prSet>
      <dgm:spPr/>
    </dgm:pt>
    <dgm:pt modelId="{8DDB5315-3258-456A-BD37-558D33E1DF52}" type="pres">
      <dgm:prSet presAssocID="{4403B116-853A-4DAC-AC49-0C9952B1FE58}" presName="nodeFollowingNodes" presStyleLbl="node1" presStyleIdx="2" presStyleCnt="11" custScaleX="159674" custScaleY="142149" custRadScaleRad="143419" custRadScaleInc="25694">
        <dgm:presLayoutVars>
          <dgm:bulletEnabled val="1"/>
        </dgm:presLayoutVars>
      </dgm:prSet>
      <dgm:spPr/>
    </dgm:pt>
    <dgm:pt modelId="{F4D4BC2A-766F-4694-B794-2804A7C03D56}" type="pres">
      <dgm:prSet presAssocID="{7342F3C0-EA70-448F-BD17-882A77C380CA}" presName="nodeFollowingNodes" presStyleLbl="node1" presStyleIdx="3" presStyleCnt="11" custScaleX="159674" custScaleY="142149" custRadScaleRad="143753" custRadScaleInc="-16274">
        <dgm:presLayoutVars>
          <dgm:bulletEnabled val="1"/>
        </dgm:presLayoutVars>
      </dgm:prSet>
      <dgm:spPr/>
    </dgm:pt>
    <dgm:pt modelId="{81E4CE45-70BD-4922-91BE-6B014CF0DACD}" type="pres">
      <dgm:prSet presAssocID="{CBC44FC7-F691-470A-80CE-F42DD862259F}" presName="nodeFollowingNodes" presStyleLbl="node1" presStyleIdx="4" presStyleCnt="11" custScaleX="159674" custScaleY="142149" custRadScaleRad="133557" custRadScaleInc="-55145">
        <dgm:presLayoutVars>
          <dgm:bulletEnabled val="1"/>
        </dgm:presLayoutVars>
      </dgm:prSet>
      <dgm:spPr/>
    </dgm:pt>
    <dgm:pt modelId="{63FC4BCA-B57A-4914-ACE3-A21D6DA0ECE8}" type="pres">
      <dgm:prSet presAssocID="{1EA3AFF2-CB75-48DC-A226-32DB38762DBC}" presName="nodeFollowingNodes" presStyleLbl="node1" presStyleIdx="5" presStyleCnt="11" custScaleX="159674" custScaleY="142149" custRadScaleRad="105065" custRadScaleInc="-25599">
        <dgm:presLayoutVars>
          <dgm:bulletEnabled val="1"/>
        </dgm:presLayoutVars>
      </dgm:prSet>
      <dgm:spPr/>
    </dgm:pt>
    <dgm:pt modelId="{EF2F4E61-6525-469E-BA97-CCB81018BFE3}" type="pres">
      <dgm:prSet presAssocID="{F7C0FB42-1F50-4909-904C-61713E2A1635}" presName="nodeFollowingNodes" presStyleLbl="node1" presStyleIdx="6" presStyleCnt="11" custScaleX="159674" custScaleY="142149" custRadScaleRad="108212" custRadScaleInc="37259">
        <dgm:presLayoutVars>
          <dgm:bulletEnabled val="1"/>
        </dgm:presLayoutVars>
      </dgm:prSet>
      <dgm:spPr/>
    </dgm:pt>
    <dgm:pt modelId="{2D1C3E9A-5FB2-41E0-AE66-29092C3D66A4}" type="pres">
      <dgm:prSet presAssocID="{0D6EF4C9-175F-456D-9A7A-1606CFAD490A}" presName="nodeFollowingNodes" presStyleLbl="node1" presStyleIdx="7" presStyleCnt="11" custScaleX="159674" custScaleY="142149" custRadScaleRad="142194" custRadScaleInc="60364">
        <dgm:presLayoutVars>
          <dgm:bulletEnabled val="1"/>
        </dgm:presLayoutVars>
      </dgm:prSet>
      <dgm:spPr/>
    </dgm:pt>
    <dgm:pt modelId="{CADB472A-D767-4227-861E-BB32A7371AE3}" type="pres">
      <dgm:prSet presAssocID="{6F647708-8F7C-4242-983B-06771F9F0A46}" presName="nodeFollowingNodes" presStyleLbl="node1" presStyleIdx="8" presStyleCnt="11" custScaleX="159674" custScaleY="142149" custRadScaleRad="146869" custRadScaleInc="16508">
        <dgm:presLayoutVars>
          <dgm:bulletEnabled val="1"/>
        </dgm:presLayoutVars>
      </dgm:prSet>
      <dgm:spPr/>
    </dgm:pt>
    <dgm:pt modelId="{1D40711C-A058-406B-9591-E23D6236E036}" type="pres">
      <dgm:prSet presAssocID="{AB50C289-7ED7-4526-A86A-A8CA19DE3545}" presName="nodeFollowingNodes" presStyleLbl="node1" presStyleIdx="9" presStyleCnt="11" custScaleX="159674" custScaleY="142149" custRadScaleRad="150955" custRadScaleInc="-28574">
        <dgm:presLayoutVars>
          <dgm:bulletEnabled val="1"/>
        </dgm:presLayoutVars>
      </dgm:prSet>
      <dgm:spPr/>
    </dgm:pt>
    <dgm:pt modelId="{A61406EC-3B28-409E-B737-CD8B8B6CE915}" type="pres">
      <dgm:prSet presAssocID="{726F1A05-16C3-4D4F-BD42-1CBC86FB058C}" presName="nodeFollowingNodes" presStyleLbl="node1" presStyleIdx="10" presStyleCnt="11" custScaleX="159674" custScaleY="142149" custRadScaleRad="140676" custRadScaleInc="-60960">
        <dgm:presLayoutVars>
          <dgm:bulletEnabled val="1"/>
        </dgm:presLayoutVars>
      </dgm:prSet>
      <dgm:spPr/>
    </dgm:pt>
  </dgm:ptLst>
  <dgm:cxnLst>
    <dgm:cxn modelId="{1D9F2601-C495-4C09-9108-5F3620A52CEF}" srcId="{8BC48806-A814-47C9-92C3-F43CB23CFB80}" destId="{0D6EF4C9-175F-456D-9A7A-1606CFAD490A}" srcOrd="7" destOrd="0" parTransId="{CAEA2CD4-0E6C-486B-9A19-2EE0ABBB7D34}" sibTransId="{C11A0C14-9F8E-45CA-9CAC-31B54804349F}"/>
    <dgm:cxn modelId="{E679A210-6350-4707-926B-E6EC6E32418F}" type="presOf" srcId="{7342F3C0-EA70-448F-BD17-882A77C380CA}" destId="{F4D4BC2A-766F-4694-B794-2804A7C03D56}" srcOrd="0" destOrd="0" presId="urn:microsoft.com/office/officeart/2005/8/layout/cycle3"/>
    <dgm:cxn modelId="{FE28EC17-86AA-44F2-B5DE-8204DD1AEBCC}" srcId="{8BC48806-A814-47C9-92C3-F43CB23CFB80}" destId="{AB50C289-7ED7-4526-A86A-A8CA19DE3545}" srcOrd="9" destOrd="0" parTransId="{8611B96D-0437-4B3A-AEFC-CEE4440C86E9}" sibTransId="{639A2D7E-0ADC-480C-B732-AE1A12C68D05}"/>
    <dgm:cxn modelId="{C366DC22-7735-4E0C-B6E3-7B98FA577292}" type="presOf" srcId="{726F1A05-16C3-4D4F-BD42-1CBC86FB058C}" destId="{A61406EC-3B28-409E-B737-CD8B8B6CE915}" srcOrd="0" destOrd="0" presId="urn:microsoft.com/office/officeart/2005/8/layout/cycle3"/>
    <dgm:cxn modelId="{DA14DD24-95D6-4FCA-BA76-FE38FE8582B9}" type="presOf" srcId="{CBC44FC7-F691-470A-80CE-F42DD862259F}" destId="{81E4CE45-70BD-4922-91BE-6B014CF0DACD}" srcOrd="0" destOrd="0" presId="urn:microsoft.com/office/officeart/2005/8/layout/cycle3"/>
    <dgm:cxn modelId="{1DF6522D-ED46-4D67-B5C3-1357BDB01180}" srcId="{8BC48806-A814-47C9-92C3-F43CB23CFB80}" destId="{79180376-852F-4F3A-9D79-596684CB872C}" srcOrd="1" destOrd="0" parTransId="{2A907F21-60CE-4EAB-BBC4-9170A73065C7}" sibTransId="{0FF9A61D-6B11-4DBB-A0A6-2A9607398572}"/>
    <dgm:cxn modelId="{BE6EF139-8F57-4E46-A7CF-60703C70A1B5}" srcId="{8BC48806-A814-47C9-92C3-F43CB23CFB80}" destId="{7342F3C0-EA70-448F-BD17-882A77C380CA}" srcOrd="3" destOrd="0" parTransId="{5A5420A9-F8C5-46E8-BE86-F143FA3EFDCF}" sibTransId="{3597BA25-C334-4DE8-91AF-B9AB98015C3E}"/>
    <dgm:cxn modelId="{3BB9395B-ECF9-4573-88EC-2CFE29E6FDF5}" srcId="{8BC48806-A814-47C9-92C3-F43CB23CFB80}" destId="{CBC44FC7-F691-470A-80CE-F42DD862259F}" srcOrd="4" destOrd="0" parTransId="{A9153EF7-BA8B-4012-B4C3-12B90FEA9D84}" sibTransId="{E901D14E-0FCA-4206-B358-ADE3CF64F560}"/>
    <dgm:cxn modelId="{03E09745-9998-442F-B76D-64BF56E2E4DE}" type="presOf" srcId="{0D6EF4C9-175F-456D-9A7A-1606CFAD490A}" destId="{2D1C3E9A-5FB2-41E0-AE66-29092C3D66A4}" srcOrd="0" destOrd="0" presId="urn:microsoft.com/office/officeart/2005/8/layout/cycle3"/>
    <dgm:cxn modelId="{A09A6C48-CAA8-4424-9B32-AB05C3F1FE07}" type="presOf" srcId="{C94D3EB4-14E2-4A32-B155-D1308F91D9F8}" destId="{73FE0178-F813-47F9-8801-3B5A7BABB9B6}" srcOrd="0" destOrd="0" presId="urn:microsoft.com/office/officeart/2005/8/layout/cycle3"/>
    <dgm:cxn modelId="{B79F0349-7926-4D96-B863-A6A528FBC47A}" type="presOf" srcId="{4403B116-853A-4DAC-AC49-0C9952B1FE58}" destId="{8DDB5315-3258-456A-BD37-558D33E1DF52}" srcOrd="0" destOrd="0" presId="urn:microsoft.com/office/officeart/2005/8/layout/cycle3"/>
    <dgm:cxn modelId="{BF474E6F-7978-43CC-ABC0-BA7556BE0755}" type="presOf" srcId="{79180376-852F-4F3A-9D79-596684CB872C}" destId="{760830BE-4080-40D6-BC9B-A8289FA573E6}" srcOrd="0" destOrd="0" presId="urn:microsoft.com/office/officeart/2005/8/layout/cycle3"/>
    <dgm:cxn modelId="{6D05E850-9987-4D02-BB5C-66F4FC1DABA8}" srcId="{8BC48806-A814-47C9-92C3-F43CB23CFB80}" destId="{726F1A05-16C3-4D4F-BD42-1CBC86FB058C}" srcOrd="10" destOrd="0" parTransId="{CEC33DC7-D53A-4C5A-ADAE-BEF441EE4510}" sibTransId="{D4203360-08FB-45B3-A153-26BBD4382C64}"/>
    <dgm:cxn modelId="{F267BD75-7B62-4143-96C3-214BE6426A37}" type="presOf" srcId="{F7C0FB42-1F50-4909-904C-61713E2A1635}" destId="{EF2F4E61-6525-469E-BA97-CCB81018BFE3}" srcOrd="0" destOrd="0" presId="urn:microsoft.com/office/officeart/2005/8/layout/cycle3"/>
    <dgm:cxn modelId="{2B8D7977-37F9-4652-B33A-136D31E0FAC5}" srcId="{8BC48806-A814-47C9-92C3-F43CB23CFB80}" destId="{6F647708-8F7C-4242-983B-06771F9F0A46}" srcOrd="8" destOrd="0" parTransId="{CCCE6706-E4CA-4AEF-8B29-D4152757868D}" sibTransId="{2374FCDC-C211-4FDF-B6D2-C507963AD53E}"/>
    <dgm:cxn modelId="{0B5ADD8A-AAB4-4791-B497-ECE1D1FFE858}" srcId="{8BC48806-A814-47C9-92C3-F43CB23CFB80}" destId="{1EA3AFF2-CB75-48DC-A226-32DB38762DBC}" srcOrd="5" destOrd="0" parTransId="{B5815321-72BC-4941-885B-8E23A64794C3}" sibTransId="{97E4F073-A47D-4A51-AE02-8408731768C9}"/>
    <dgm:cxn modelId="{8A00FE9A-9D74-4A07-B0B5-9C920DBF528D}" type="presOf" srcId="{6F647708-8F7C-4242-983B-06771F9F0A46}" destId="{CADB472A-D767-4227-861E-BB32A7371AE3}" srcOrd="0" destOrd="0" presId="urn:microsoft.com/office/officeart/2005/8/layout/cycle3"/>
    <dgm:cxn modelId="{ADA71AA2-4964-439F-AF52-0E77D807BDF3}" type="presOf" srcId="{1EA3AFF2-CB75-48DC-A226-32DB38762DBC}" destId="{63FC4BCA-B57A-4914-ACE3-A21D6DA0ECE8}" srcOrd="0" destOrd="0" presId="urn:microsoft.com/office/officeart/2005/8/layout/cycle3"/>
    <dgm:cxn modelId="{2654F1B2-9085-474E-AC8E-EA655C970AA0}" type="presOf" srcId="{BA3D32AB-D807-4139-B0A1-232E87DAF44E}" destId="{1A49F134-7409-4617-9CF0-5D3084EC3E11}" srcOrd="0" destOrd="0" presId="urn:microsoft.com/office/officeart/2005/8/layout/cycle3"/>
    <dgm:cxn modelId="{0C8BD8C6-DC2D-4331-8E62-196D2CD02183}" srcId="{8BC48806-A814-47C9-92C3-F43CB23CFB80}" destId="{BA3D32AB-D807-4139-B0A1-232E87DAF44E}" srcOrd="0" destOrd="0" parTransId="{5FE6A61D-BB3C-4AFB-866B-0B80D6DA2F02}" sibTransId="{C94D3EB4-14E2-4A32-B155-D1308F91D9F8}"/>
    <dgm:cxn modelId="{D73E69CA-45BB-4A71-9C51-17A26E4846B5}" srcId="{8BC48806-A814-47C9-92C3-F43CB23CFB80}" destId="{4403B116-853A-4DAC-AC49-0C9952B1FE58}" srcOrd="2" destOrd="0" parTransId="{47DC2E3C-86E6-48F8-B2F0-9CA7BDB876F0}" sibTransId="{75CAC758-14F4-471E-943C-FAAE104C3E79}"/>
    <dgm:cxn modelId="{5DAF04E8-ACA6-4B0F-A13B-49967CBD0057}" srcId="{8BC48806-A814-47C9-92C3-F43CB23CFB80}" destId="{F7C0FB42-1F50-4909-904C-61713E2A1635}" srcOrd="6" destOrd="0" parTransId="{2A985AA6-E0A2-4805-A6D4-815550E29DA5}" sibTransId="{3EFF0853-C012-419A-AD8D-1D2DD2CE9786}"/>
    <dgm:cxn modelId="{9CF0A6FD-F40F-4F0D-B2A8-6FE7F282C49E}" type="presOf" srcId="{8BC48806-A814-47C9-92C3-F43CB23CFB80}" destId="{3B016B91-ECEF-429E-80DE-FEE7E59B025D}" srcOrd="0" destOrd="0" presId="urn:microsoft.com/office/officeart/2005/8/layout/cycle3"/>
    <dgm:cxn modelId="{5806D0FD-9DAE-4102-BE90-3BE68F77A595}" type="presOf" srcId="{AB50C289-7ED7-4526-A86A-A8CA19DE3545}" destId="{1D40711C-A058-406B-9591-E23D6236E036}" srcOrd="0" destOrd="0" presId="urn:microsoft.com/office/officeart/2005/8/layout/cycle3"/>
    <dgm:cxn modelId="{FAA71A3B-8778-4310-A626-6AC57A5BD487}" type="presParOf" srcId="{3B016B91-ECEF-429E-80DE-FEE7E59B025D}" destId="{249F4BFF-1053-4AA7-B237-67C8007C1909}" srcOrd="0" destOrd="0" presId="urn:microsoft.com/office/officeart/2005/8/layout/cycle3"/>
    <dgm:cxn modelId="{28A82A4A-4075-46FA-B9B4-A4C3E5BF64DC}" type="presParOf" srcId="{249F4BFF-1053-4AA7-B237-67C8007C1909}" destId="{1A49F134-7409-4617-9CF0-5D3084EC3E11}" srcOrd="0" destOrd="0" presId="urn:microsoft.com/office/officeart/2005/8/layout/cycle3"/>
    <dgm:cxn modelId="{B186755D-BAF5-49A2-AE32-A5BCECD665F0}" type="presParOf" srcId="{249F4BFF-1053-4AA7-B237-67C8007C1909}" destId="{73FE0178-F813-47F9-8801-3B5A7BABB9B6}" srcOrd="1" destOrd="0" presId="urn:microsoft.com/office/officeart/2005/8/layout/cycle3"/>
    <dgm:cxn modelId="{D1C1739D-93FD-4328-92C8-856A60DFDA48}" type="presParOf" srcId="{249F4BFF-1053-4AA7-B237-67C8007C1909}" destId="{760830BE-4080-40D6-BC9B-A8289FA573E6}" srcOrd="2" destOrd="0" presId="urn:microsoft.com/office/officeart/2005/8/layout/cycle3"/>
    <dgm:cxn modelId="{A9AD3041-5895-4323-B09A-80398A26C548}" type="presParOf" srcId="{249F4BFF-1053-4AA7-B237-67C8007C1909}" destId="{8DDB5315-3258-456A-BD37-558D33E1DF52}" srcOrd="3" destOrd="0" presId="urn:microsoft.com/office/officeart/2005/8/layout/cycle3"/>
    <dgm:cxn modelId="{C999417B-8CC9-463A-92EC-71C74AF7A354}" type="presParOf" srcId="{249F4BFF-1053-4AA7-B237-67C8007C1909}" destId="{F4D4BC2A-766F-4694-B794-2804A7C03D56}" srcOrd="4" destOrd="0" presId="urn:microsoft.com/office/officeart/2005/8/layout/cycle3"/>
    <dgm:cxn modelId="{0FE9F12E-08AE-4BA5-983C-B0DC6D11316F}" type="presParOf" srcId="{249F4BFF-1053-4AA7-B237-67C8007C1909}" destId="{81E4CE45-70BD-4922-91BE-6B014CF0DACD}" srcOrd="5" destOrd="0" presId="urn:microsoft.com/office/officeart/2005/8/layout/cycle3"/>
    <dgm:cxn modelId="{C0C687C2-9E6E-4CEB-A244-7AA2C196B67D}" type="presParOf" srcId="{249F4BFF-1053-4AA7-B237-67C8007C1909}" destId="{63FC4BCA-B57A-4914-ACE3-A21D6DA0ECE8}" srcOrd="6" destOrd="0" presId="urn:microsoft.com/office/officeart/2005/8/layout/cycle3"/>
    <dgm:cxn modelId="{6CAAF4F7-7D6E-444F-BEC9-E2998984A506}" type="presParOf" srcId="{249F4BFF-1053-4AA7-B237-67C8007C1909}" destId="{EF2F4E61-6525-469E-BA97-CCB81018BFE3}" srcOrd="7" destOrd="0" presId="urn:microsoft.com/office/officeart/2005/8/layout/cycle3"/>
    <dgm:cxn modelId="{73CA012F-4809-441F-AFB3-CCE81E5465F6}" type="presParOf" srcId="{249F4BFF-1053-4AA7-B237-67C8007C1909}" destId="{2D1C3E9A-5FB2-41E0-AE66-29092C3D66A4}" srcOrd="8" destOrd="0" presId="urn:microsoft.com/office/officeart/2005/8/layout/cycle3"/>
    <dgm:cxn modelId="{625F3795-F318-4F20-B75A-D96806318AAC}" type="presParOf" srcId="{249F4BFF-1053-4AA7-B237-67C8007C1909}" destId="{CADB472A-D767-4227-861E-BB32A7371AE3}" srcOrd="9" destOrd="0" presId="urn:microsoft.com/office/officeart/2005/8/layout/cycle3"/>
    <dgm:cxn modelId="{DA6EF80B-AD82-4D9A-84C8-C959300A5653}" type="presParOf" srcId="{249F4BFF-1053-4AA7-B237-67C8007C1909}" destId="{1D40711C-A058-406B-9591-E23D6236E036}" srcOrd="10" destOrd="0" presId="urn:microsoft.com/office/officeart/2005/8/layout/cycle3"/>
    <dgm:cxn modelId="{9D91BC1C-1774-4737-B9E2-6CC93CE2CF8B}" type="presParOf" srcId="{249F4BFF-1053-4AA7-B237-67C8007C1909}" destId="{A61406EC-3B28-409E-B737-CD8B8B6CE915}" srcOrd="11" destOrd="0" presId="urn:microsoft.com/office/officeart/2005/8/layout/cycle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B21570-F54F-408C-86D7-F8D251277E24}">
      <dsp:nvSpPr>
        <dsp:cNvPr id="0" name=""/>
        <dsp:cNvSpPr/>
      </dsp:nvSpPr>
      <dsp:spPr>
        <a:xfrm>
          <a:off x="71434" y="2808162"/>
          <a:ext cx="2600100" cy="813095"/>
        </a:xfrm>
        <a:prstGeom prst="roundRect">
          <a:avLst>
            <a:gd name="adj" fmla="val 1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uz" sz="2400" b="1" kern="1200" dirty="0">
              <a:solidFill>
                <a:srgbClr val="002060"/>
              </a:solidFill>
              <a:latin typeface="Comic Sans MS" pitchFamily="66" charset="0"/>
            </a:rPr>
            <a:t>Qo'llash sohalari</a:t>
          </a:r>
        </a:p>
      </dsp:txBody>
      <dsp:txXfrm>
        <a:off x="95249" y="2831977"/>
        <a:ext cx="2552470" cy="765465"/>
      </dsp:txXfrm>
    </dsp:sp>
    <dsp:sp modelId="{0180C635-4667-4F2C-AED6-BDFBA38F30DE}">
      <dsp:nvSpPr>
        <dsp:cNvPr id="0" name=""/>
        <dsp:cNvSpPr/>
      </dsp:nvSpPr>
      <dsp:spPr>
        <a:xfrm rot="16983315">
          <a:off x="1556968" y="1800738"/>
          <a:ext cx="2879609" cy="22763"/>
        </a:xfrm>
        <a:custGeom>
          <a:avLst/>
          <a:gdLst/>
          <a:ahLst/>
          <a:cxnLst/>
          <a:rect l="0" t="0" r="0" b="0"/>
          <a:pathLst>
            <a:path>
              <a:moveTo>
                <a:pt x="0" y="11381"/>
              </a:moveTo>
              <a:lnTo>
                <a:pt x="2879609" y="1138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00100">
            <a:lnSpc>
              <a:spcPct val="90000"/>
            </a:lnSpc>
            <a:spcBef>
              <a:spcPct val="0"/>
            </a:spcBef>
            <a:spcAft>
              <a:spcPct val="35000"/>
            </a:spcAft>
            <a:buNone/>
          </a:pPr>
          <a:endParaRPr lang="ru-RU" sz="1800" b="0" kern="1200">
            <a:solidFill>
              <a:srgbClr val="002060"/>
            </a:solidFill>
            <a:latin typeface="Comic Sans MS" pitchFamily="66" charset="0"/>
          </a:endParaRPr>
        </a:p>
      </dsp:txBody>
      <dsp:txXfrm>
        <a:off x="2924783" y="1740129"/>
        <a:ext cx="143980" cy="143980"/>
      </dsp:txXfrm>
    </dsp:sp>
    <dsp:sp modelId="{79F1C8CE-74D3-4F39-A931-54B0908B7C7B}">
      <dsp:nvSpPr>
        <dsp:cNvPr id="0" name=""/>
        <dsp:cNvSpPr/>
      </dsp:nvSpPr>
      <dsp:spPr>
        <a:xfrm>
          <a:off x="3322012" y="2982"/>
          <a:ext cx="3536038" cy="813095"/>
        </a:xfrm>
        <a:prstGeom prst="roundRect">
          <a:avLst>
            <a:gd name="adj" fmla="val 1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uz" sz="2000" b="1" kern="1200" dirty="0">
              <a:solidFill>
                <a:srgbClr val="002060"/>
              </a:solidFill>
              <a:latin typeface="Comic Sans MS" pitchFamily="66" charset="0"/>
            </a:rPr>
            <a:t>Ilmiy grafika</a:t>
          </a:r>
        </a:p>
      </dsp:txBody>
      <dsp:txXfrm>
        <a:off x="3345827" y="26797"/>
        <a:ext cx="3488408" cy="765465"/>
      </dsp:txXfrm>
    </dsp:sp>
    <dsp:sp modelId="{971D5620-0300-4DE1-8A87-2D0D5731AC4C}">
      <dsp:nvSpPr>
        <dsp:cNvPr id="0" name=""/>
        <dsp:cNvSpPr/>
      </dsp:nvSpPr>
      <dsp:spPr>
        <a:xfrm rot="17350740">
          <a:off x="2006765" y="2268268"/>
          <a:ext cx="1980017" cy="22763"/>
        </a:xfrm>
        <a:custGeom>
          <a:avLst/>
          <a:gdLst/>
          <a:ahLst/>
          <a:cxnLst/>
          <a:rect l="0" t="0" r="0" b="0"/>
          <a:pathLst>
            <a:path>
              <a:moveTo>
                <a:pt x="0" y="11381"/>
              </a:moveTo>
              <a:lnTo>
                <a:pt x="1980017" y="1138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00100">
            <a:lnSpc>
              <a:spcPct val="90000"/>
            </a:lnSpc>
            <a:spcBef>
              <a:spcPct val="0"/>
            </a:spcBef>
            <a:spcAft>
              <a:spcPct val="35000"/>
            </a:spcAft>
            <a:buNone/>
          </a:pPr>
          <a:endParaRPr lang="ru-RU" sz="1800" b="0" kern="1200">
            <a:solidFill>
              <a:srgbClr val="002060"/>
            </a:solidFill>
            <a:latin typeface="Comic Sans MS" pitchFamily="66" charset="0"/>
          </a:endParaRPr>
        </a:p>
      </dsp:txBody>
      <dsp:txXfrm>
        <a:off x="2947273" y="2230149"/>
        <a:ext cx="99000" cy="99000"/>
      </dsp:txXfrm>
    </dsp:sp>
    <dsp:sp modelId="{8670C78D-36BF-497C-B60E-C27BC4B334D0}">
      <dsp:nvSpPr>
        <dsp:cNvPr id="0" name=""/>
        <dsp:cNvSpPr/>
      </dsp:nvSpPr>
      <dsp:spPr>
        <a:xfrm>
          <a:off x="3322012" y="938042"/>
          <a:ext cx="3536038" cy="813095"/>
        </a:xfrm>
        <a:prstGeom prst="roundRect">
          <a:avLst>
            <a:gd name="adj" fmla="val 1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uz" sz="2000" b="1" kern="1200" dirty="0">
              <a:solidFill>
                <a:srgbClr val="002060"/>
              </a:solidFill>
              <a:latin typeface="Comic Sans MS" pitchFamily="66" charset="0"/>
            </a:rPr>
            <a:t>Biznes grafika</a:t>
          </a:r>
        </a:p>
      </dsp:txBody>
      <dsp:txXfrm>
        <a:off x="3345827" y="961857"/>
        <a:ext cx="3488408" cy="765465"/>
      </dsp:txXfrm>
    </dsp:sp>
    <dsp:sp modelId="{E81E105C-AB59-4F80-A173-7DAE21D6CF19}">
      <dsp:nvSpPr>
        <dsp:cNvPr id="0" name=""/>
        <dsp:cNvSpPr/>
      </dsp:nvSpPr>
      <dsp:spPr>
        <a:xfrm rot="18289469">
          <a:off x="2427244" y="2735798"/>
          <a:ext cx="1139059" cy="22763"/>
        </a:xfrm>
        <a:custGeom>
          <a:avLst/>
          <a:gdLst/>
          <a:ahLst/>
          <a:cxnLst/>
          <a:rect l="0" t="0" r="0" b="0"/>
          <a:pathLst>
            <a:path>
              <a:moveTo>
                <a:pt x="0" y="11381"/>
              </a:moveTo>
              <a:lnTo>
                <a:pt x="1139059" y="1138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00100">
            <a:lnSpc>
              <a:spcPct val="90000"/>
            </a:lnSpc>
            <a:spcBef>
              <a:spcPct val="0"/>
            </a:spcBef>
            <a:spcAft>
              <a:spcPct val="35000"/>
            </a:spcAft>
            <a:buNone/>
          </a:pPr>
          <a:endParaRPr lang="ru-RU" sz="1800" b="0" kern="1200">
            <a:solidFill>
              <a:srgbClr val="002060"/>
            </a:solidFill>
            <a:latin typeface="Comic Sans MS" pitchFamily="66" charset="0"/>
          </a:endParaRPr>
        </a:p>
      </dsp:txBody>
      <dsp:txXfrm>
        <a:off x="2968297" y="2718703"/>
        <a:ext cx="56952" cy="56952"/>
      </dsp:txXfrm>
    </dsp:sp>
    <dsp:sp modelId="{073D3C51-C313-4085-8A4E-7D8A34ECDC03}">
      <dsp:nvSpPr>
        <dsp:cNvPr id="0" name=""/>
        <dsp:cNvSpPr/>
      </dsp:nvSpPr>
      <dsp:spPr>
        <a:xfrm>
          <a:off x="3322012" y="1873102"/>
          <a:ext cx="3536038" cy="813095"/>
        </a:xfrm>
        <a:prstGeom prst="roundRect">
          <a:avLst>
            <a:gd name="adj" fmla="val 1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uz" sz="2000" b="1" kern="1200" dirty="0">
              <a:solidFill>
                <a:srgbClr val="002060"/>
              </a:solidFill>
              <a:latin typeface="Comic Sans MS" pitchFamily="66" charset="0"/>
            </a:rPr>
            <a:t>Dizayn grafikasi</a:t>
          </a:r>
        </a:p>
      </dsp:txBody>
      <dsp:txXfrm>
        <a:off x="3345827" y="1896917"/>
        <a:ext cx="3488408" cy="765465"/>
      </dsp:txXfrm>
    </dsp:sp>
    <dsp:sp modelId="{CF801EB9-1D22-4EED-B8B4-E385FFAE4E20}">
      <dsp:nvSpPr>
        <dsp:cNvPr id="0" name=""/>
        <dsp:cNvSpPr/>
      </dsp:nvSpPr>
      <dsp:spPr>
        <a:xfrm>
          <a:off x="2671535" y="3203328"/>
          <a:ext cx="650476" cy="22763"/>
        </a:xfrm>
        <a:custGeom>
          <a:avLst/>
          <a:gdLst/>
          <a:ahLst/>
          <a:cxnLst/>
          <a:rect l="0" t="0" r="0" b="0"/>
          <a:pathLst>
            <a:path>
              <a:moveTo>
                <a:pt x="0" y="11381"/>
              </a:moveTo>
              <a:lnTo>
                <a:pt x="650476" y="1138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00100">
            <a:lnSpc>
              <a:spcPct val="90000"/>
            </a:lnSpc>
            <a:spcBef>
              <a:spcPct val="0"/>
            </a:spcBef>
            <a:spcAft>
              <a:spcPct val="35000"/>
            </a:spcAft>
            <a:buNone/>
          </a:pPr>
          <a:endParaRPr lang="ru-RU" sz="1800" b="0" kern="1200">
            <a:solidFill>
              <a:srgbClr val="002060"/>
            </a:solidFill>
            <a:latin typeface="Comic Sans MS" pitchFamily="66" charset="0"/>
          </a:endParaRPr>
        </a:p>
      </dsp:txBody>
      <dsp:txXfrm>
        <a:off x="2980512" y="3198448"/>
        <a:ext cx="32523" cy="32523"/>
      </dsp:txXfrm>
    </dsp:sp>
    <dsp:sp modelId="{D1AD2A39-A1FC-4EAE-B62A-750E54D27B0F}">
      <dsp:nvSpPr>
        <dsp:cNvPr id="0" name=""/>
        <dsp:cNvSpPr/>
      </dsp:nvSpPr>
      <dsp:spPr>
        <a:xfrm>
          <a:off x="3322012" y="2808162"/>
          <a:ext cx="3536038" cy="813095"/>
        </a:xfrm>
        <a:prstGeom prst="roundRect">
          <a:avLst>
            <a:gd name="adj" fmla="val 1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uz" sz="2000" b="1" kern="1200" dirty="0">
              <a:solidFill>
                <a:srgbClr val="002060"/>
              </a:solidFill>
              <a:latin typeface="Comic Sans MS" pitchFamily="66" charset="0"/>
            </a:rPr>
            <a:t>Badiiy va reklama grafikasi</a:t>
          </a:r>
        </a:p>
      </dsp:txBody>
      <dsp:txXfrm>
        <a:off x="3345827" y="2831977"/>
        <a:ext cx="3488408" cy="765465"/>
      </dsp:txXfrm>
    </dsp:sp>
    <dsp:sp modelId="{F73BBA4C-EBF7-4D23-83E8-94293037D556}">
      <dsp:nvSpPr>
        <dsp:cNvPr id="0" name=""/>
        <dsp:cNvSpPr/>
      </dsp:nvSpPr>
      <dsp:spPr>
        <a:xfrm rot="3310531">
          <a:off x="2427244" y="3670858"/>
          <a:ext cx="1139059" cy="22763"/>
        </a:xfrm>
        <a:custGeom>
          <a:avLst/>
          <a:gdLst/>
          <a:ahLst/>
          <a:cxnLst/>
          <a:rect l="0" t="0" r="0" b="0"/>
          <a:pathLst>
            <a:path>
              <a:moveTo>
                <a:pt x="0" y="11381"/>
              </a:moveTo>
              <a:lnTo>
                <a:pt x="1139059" y="1138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00100">
            <a:lnSpc>
              <a:spcPct val="90000"/>
            </a:lnSpc>
            <a:spcBef>
              <a:spcPct val="0"/>
            </a:spcBef>
            <a:spcAft>
              <a:spcPct val="35000"/>
            </a:spcAft>
            <a:buNone/>
          </a:pPr>
          <a:endParaRPr lang="ru-RU" sz="1800" b="0" kern="1200">
            <a:solidFill>
              <a:srgbClr val="002060"/>
            </a:solidFill>
            <a:latin typeface="Comic Sans MS" pitchFamily="66" charset="0"/>
          </a:endParaRPr>
        </a:p>
      </dsp:txBody>
      <dsp:txXfrm>
        <a:off x="2968297" y="3653763"/>
        <a:ext cx="56952" cy="56952"/>
      </dsp:txXfrm>
    </dsp:sp>
    <dsp:sp modelId="{A9F5AB93-C9E5-4750-9302-C48C1D872C03}">
      <dsp:nvSpPr>
        <dsp:cNvPr id="0" name=""/>
        <dsp:cNvSpPr/>
      </dsp:nvSpPr>
      <dsp:spPr>
        <a:xfrm>
          <a:off x="3322012" y="3743222"/>
          <a:ext cx="3536038" cy="813095"/>
        </a:xfrm>
        <a:prstGeom prst="roundRect">
          <a:avLst>
            <a:gd name="adj" fmla="val 1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uz" sz="2000" b="1" kern="1200" dirty="0">
              <a:solidFill>
                <a:srgbClr val="002060"/>
              </a:solidFill>
              <a:latin typeface="Comic Sans MS" pitchFamily="66" charset="0"/>
            </a:rPr>
            <a:t>Tasviriy grafiklar</a:t>
          </a:r>
        </a:p>
      </dsp:txBody>
      <dsp:txXfrm>
        <a:off x="3345827" y="3767037"/>
        <a:ext cx="3488408" cy="765465"/>
      </dsp:txXfrm>
    </dsp:sp>
    <dsp:sp modelId="{E7AB8A60-FDCD-414F-A658-87570B8A2DA1}">
      <dsp:nvSpPr>
        <dsp:cNvPr id="0" name=""/>
        <dsp:cNvSpPr/>
      </dsp:nvSpPr>
      <dsp:spPr>
        <a:xfrm rot="4249260">
          <a:off x="2006765" y="4138388"/>
          <a:ext cx="1980017" cy="22763"/>
        </a:xfrm>
        <a:custGeom>
          <a:avLst/>
          <a:gdLst/>
          <a:ahLst/>
          <a:cxnLst/>
          <a:rect l="0" t="0" r="0" b="0"/>
          <a:pathLst>
            <a:path>
              <a:moveTo>
                <a:pt x="0" y="11381"/>
              </a:moveTo>
              <a:lnTo>
                <a:pt x="1980017" y="1138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00100">
            <a:lnSpc>
              <a:spcPct val="90000"/>
            </a:lnSpc>
            <a:spcBef>
              <a:spcPct val="0"/>
            </a:spcBef>
            <a:spcAft>
              <a:spcPct val="35000"/>
            </a:spcAft>
            <a:buNone/>
          </a:pPr>
          <a:endParaRPr lang="ru-RU" sz="1800" b="0" kern="1200">
            <a:solidFill>
              <a:srgbClr val="002060"/>
            </a:solidFill>
            <a:latin typeface="Comic Sans MS" pitchFamily="66" charset="0"/>
          </a:endParaRPr>
        </a:p>
      </dsp:txBody>
      <dsp:txXfrm>
        <a:off x="2947273" y="4100269"/>
        <a:ext cx="99000" cy="99000"/>
      </dsp:txXfrm>
    </dsp:sp>
    <dsp:sp modelId="{5DDE93BA-A68B-4723-A4FB-3DBD39DB2D40}">
      <dsp:nvSpPr>
        <dsp:cNvPr id="0" name=""/>
        <dsp:cNvSpPr/>
      </dsp:nvSpPr>
      <dsp:spPr>
        <a:xfrm>
          <a:off x="3322012" y="4678282"/>
          <a:ext cx="3536038" cy="813095"/>
        </a:xfrm>
        <a:prstGeom prst="roundRect">
          <a:avLst>
            <a:gd name="adj" fmla="val 1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uz" sz="2000" b="1" kern="1200" dirty="0">
              <a:solidFill>
                <a:srgbClr val="002060"/>
              </a:solidFill>
              <a:latin typeface="Comic Sans MS" pitchFamily="66" charset="0"/>
            </a:rPr>
            <a:t>Kompyuter animatsiyasi</a:t>
          </a:r>
        </a:p>
      </dsp:txBody>
      <dsp:txXfrm>
        <a:off x="3345827" y="4702097"/>
        <a:ext cx="3488408" cy="765465"/>
      </dsp:txXfrm>
    </dsp:sp>
    <dsp:sp modelId="{00C875F6-3452-49FA-9D73-89D5AB6233AE}">
      <dsp:nvSpPr>
        <dsp:cNvPr id="0" name=""/>
        <dsp:cNvSpPr/>
      </dsp:nvSpPr>
      <dsp:spPr>
        <a:xfrm rot="4616685">
          <a:off x="1556968" y="4605918"/>
          <a:ext cx="2879609" cy="22763"/>
        </a:xfrm>
        <a:custGeom>
          <a:avLst/>
          <a:gdLst/>
          <a:ahLst/>
          <a:cxnLst/>
          <a:rect l="0" t="0" r="0" b="0"/>
          <a:pathLst>
            <a:path>
              <a:moveTo>
                <a:pt x="0" y="11381"/>
              </a:moveTo>
              <a:lnTo>
                <a:pt x="2879609" y="1138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00100">
            <a:lnSpc>
              <a:spcPct val="90000"/>
            </a:lnSpc>
            <a:spcBef>
              <a:spcPct val="0"/>
            </a:spcBef>
            <a:spcAft>
              <a:spcPct val="35000"/>
            </a:spcAft>
            <a:buNone/>
          </a:pPr>
          <a:endParaRPr lang="ru-RU" sz="1800" b="0" kern="1200">
            <a:solidFill>
              <a:srgbClr val="002060"/>
            </a:solidFill>
            <a:latin typeface="Comic Sans MS" pitchFamily="66" charset="0"/>
          </a:endParaRPr>
        </a:p>
      </dsp:txBody>
      <dsp:txXfrm>
        <a:off x="2924783" y="4545309"/>
        <a:ext cx="143980" cy="143980"/>
      </dsp:txXfrm>
    </dsp:sp>
    <dsp:sp modelId="{5CEDC890-7AA0-4C1C-804A-6EF42E8793C3}">
      <dsp:nvSpPr>
        <dsp:cNvPr id="0" name=""/>
        <dsp:cNvSpPr/>
      </dsp:nvSpPr>
      <dsp:spPr>
        <a:xfrm>
          <a:off x="3322012" y="5613342"/>
          <a:ext cx="3536038" cy="813095"/>
        </a:xfrm>
        <a:prstGeom prst="roundRect">
          <a:avLst>
            <a:gd name="adj" fmla="val 1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uz" sz="2000" b="1" kern="1200">
              <a:solidFill>
                <a:srgbClr val="002060"/>
              </a:solidFill>
              <a:latin typeface="Comic Sans MS" pitchFamily="66" charset="0"/>
            </a:rPr>
            <a:t>Multimedia</a:t>
          </a:r>
          <a:endParaRPr lang="ru-RU" sz="2000" b="1" kern="1200" dirty="0">
            <a:solidFill>
              <a:srgbClr val="002060"/>
            </a:solidFill>
            <a:latin typeface="Comic Sans MS" pitchFamily="66" charset="0"/>
          </a:endParaRPr>
        </a:p>
      </dsp:txBody>
      <dsp:txXfrm>
        <a:off x="3345827" y="5637157"/>
        <a:ext cx="3488408" cy="76546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FE0178-F813-47F9-8801-3B5A7BABB9B6}">
      <dsp:nvSpPr>
        <dsp:cNvPr id="0" name=""/>
        <dsp:cNvSpPr/>
      </dsp:nvSpPr>
      <dsp:spPr>
        <a:xfrm>
          <a:off x="142866" y="-198720"/>
          <a:ext cx="8286827" cy="5366247"/>
        </a:xfrm>
        <a:prstGeom prst="circularArrow">
          <a:avLst>
            <a:gd name="adj1" fmla="val 5544"/>
            <a:gd name="adj2" fmla="val 330680"/>
            <a:gd name="adj3" fmla="val 14353635"/>
            <a:gd name="adj4" fmla="val 17043494"/>
            <a:gd name="adj5" fmla="val 5757"/>
          </a:avLst>
        </a:prstGeom>
        <a:solidFill>
          <a:schemeClr val="accent1">
            <a:tint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a:scene3d>
          <a:camera prst="orthographicFront">
            <a:rot lat="0" lon="0" rev="0"/>
          </a:camera>
          <a:lightRig rig="contrasting" dir="t">
            <a:rot lat="0" lon="0" rev="1200000"/>
          </a:lightRig>
        </a:scene3d>
        <a:sp3d z="-300000" prstMaterial="plastic"/>
      </dsp:spPr>
      <dsp:style>
        <a:lnRef idx="1">
          <a:scrgbClr r="0" g="0" b="0"/>
        </a:lnRef>
        <a:fillRef idx="1">
          <a:scrgbClr r="0" g="0" b="0"/>
        </a:fillRef>
        <a:effectRef idx="0">
          <a:scrgbClr r="0" g="0" b="0"/>
        </a:effectRef>
        <a:fontRef idx="minor"/>
      </dsp:style>
    </dsp:sp>
    <dsp:sp modelId="{1A49F134-7409-4617-9CF0-5D3084EC3E11}">
      <dsp:nvSpPr>
        <dsp:cNvPr id="0" name=""/>
        <dsp:cNvSpPr/>
      </dsp:nvSpPr>
      <dsp:spPr>
        <a:xfrm>
          <a:off x="3355579" y="-120257"/>
          <a:ext cx="1861401" cy="828551"/>
        </a:xfrm>
        <a:prstGeom prst="roundRect">
          <a:avLst/>
        </a:prstGeom>
        <a:solidFill>
          <a:schemeClr val="accen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uz" sz="1200" kern="1200" dirty="0">
              <a:solidFill>
                <a:schemeClr val="bg1"/>
              </a:solidFill>
              <a:latin typeface="Comic Sans MS" pitchFamily="66" charset="0"/>
            </a:rPr>
            <a:t>Grafik foydalanuvchi interfeysi;</a:t>
          </a:r>
        </a:p>
      </dsp:txBody>
      <dsp:txXfrm>
        <a:off x="3396026" y="-79810"/>
        <a:ext cx="1780507" cy="747657"/>
      </dsp:txXfrm>
    </dsp:sp>
    <dsp:sp modelId="{760830BE-4080-40D6-BC9B-A8289FA573E6}">
      <dsp:nvSpPr>
        <dsp:cNvPr id="0" name=""/>
        <dsp:cNvSpPr/>
      </dsp:nvSpPr>
      <dsp:spPr>
        <a:xfrm>
          <a:off x="5786479" y="142869"/>
          <a:ext cx="1861401" cy="828551"/>
        </a:xfrm>
        <a:prstGeom prst="roundRect">
          <a:avLst/>
        </a:prstGeom>
        <a:solidFill>
          <a:schemeClr val="accen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uz" sz="1200" kern="1200" dirty="0">
              <a:solidFill>
                <a:schemeClr val="bg1"/>
              </a:solidFill>
              <a:latin typeface="Comic Sans MS" pitchFamily="66" charset="0"/>
            </a:rPr>
            <a:t>Maxsus effektlar, Vizual effektlar, raqamli kinematografiya;</a:t>
          </a:r>
        </a:p>
      </dsp:txBody>
      <dsp:txXfrm>
        <a:off x="5826926" y="183316"/>
        <a:ext cx="1780507" cy="747657"/>
      </dsp:txXfrm>
    </dsp:sp>
    <dsp:sp modelId="{8DDB5315-3258-456A-BD37-558D33E1DF52}">
      <dsp:nvSpPr>
        <dsp:cNvPr id="0" name=""/>
        <dsp:cNvSpPr/>
      </dsp:nvSpPr>
      <dsp:spPr>
        <a:xfrm>
          <a:off x="6496855" y="1217484"/>
          <a:ext cx="1861401" cy="828551"/>
        </a:xfrm>
        <a:prstGeom prst="roundRect">
          <a:avLst/>
        </a:prstGeom>
        <a:solidFill>
          <a:schemeClr val="accen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uz" sz="1200" kern="1200" dirty="0">
              <a:solidFill>
                <a:schemeClr val="bg1"/>
              </a:solidFill>
              <a:latin typeface="Comic Sans MS" pitchFamily="66" charset="0"/>
            </a:rPr>
            <a:t>Raqamli televideniye, World Wide Web, videokonferentsiya;</a:t>
          </a:r>
        </a:p>
      </dsp:txBody>
      <dsp:txXfrm>
        <a:off x="6537302" y="1257931"/>
        <a:ext cx="1780507" cy="747657"/>
      </dsp:txXfrm>
    </dsp:sp>
    <dsp:sp modelId="{F4D4BC2A-766F-4694-B794-2804A7C03D56}">
      <dsp:nvSpPr>
        <dsp:cNvPr id="0" name=""/>
        <dsp:cNvSpPr/>
      </dsp:nvSpPr>
      <dsp:spPr>
        <a:xfrm>
          <a:off x="6639738" y="2357462"/>
          <a:ext cx="1861401" cy="828551"/>
        </a:xfrm>
        <a:prstGeom prst="roundRect">
          <a:avLst/>
        </a:prstGeom>
        <a:solidFill>
          <a:schemeClr val="accen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uz" sz="1200" kern="1200" dirty="0">
              <a:solidFill>
                <a:schemeClr val="bg1"/>
              </a:solidFill>
              <a:latin typeface="Comic Sans MS" pitchFamily="66" charset="0"/>
            </a:rPr>
            <a:t>Raqamli fotografiya;</a:t>
          </a:r>
        </a:p>
      </dsp:txBody>
      <dsp:txXfrm>
        <a:off x="6680185" y="2397909"/>
        <a:ext cx="1780507" cy="747657"/>
      </dsp:txXfrm>
    </dsp:sp>
    <dsp:sp modelId="{81E4CE45-70BD-4922-91BE-6B014CF0DACD}">
      <dsp:nvSpPr>
        <dsp:cNvPr id="0" name=""/>
        <dsp:cNvSpPr/>
      </dsp:nvSpPr>
      <dsp:spPr>
        <a:xfrm>
          <a:off x="6139650" y="3429015"/>
          <a:ext cx="1861401" cy="828551"/>
        </a:xfrm>
        <a:prstGeom prst="roundRect">
          <a:avLst/>
        </a:prstGeom>
        <a:solidFill>
          <a:schemeClr val="accen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uz" sz="1200" kern="1200" dirty="0">
              <a:solidFill>
                <a:schemeClr val="bg1"/>
              </a:solidFill>
              <a:latin typeface="Comic Sans MS" pitchFamily="66" charset="0"/>
            </a:rPr>
            <a:t>Raqamli rasm;</a:t>
          </a:r>
        </a:p>
      </dsp:txBody>
      <dsp:txXfrm>
        <a:off x="6180097" y="3469462"/>
        <a:ext cx="1780507" cy="747657"/>
      </dsp:txXfrm>
    </dsp:sp>
    <dsp:sp modelId="{63FC4BCA-B57A-4914-ACE3-A21D6DA0ECE8}">
      <dsp:nvSpPr>
        <dsp:cNvPr id="0" name=""/>
        <dsp:cNvSpPr/>
      </dsp:nvSpPr>
      <dsp:spPr>
        <a:xfrm>
          <a:off x="4335151" y="4363803"/>
          <a:ext cx="1861401" cy="828551"/>
        </a:xfrm>
        <a:prstGeom prst="roundRect">
          <a:avLst/>
        </a:prstGeom>
        <a:solidFill>
          <a:schemeClr val="accen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uz" sz="1200" kern="1200" dirty="0">
              <a:solidFill>
                <a:schemeClr val="bg1"/>
              </a:solidFill>
              <a:latin typeface="Comic Sans MS" pitchFamily="66" charset="0"/>
            </a:rPr>
            <a:t>Ilmiy va biznes ma'lumotlarini vizuallashtirish;</a:t>
          </a:r>
        </a:p>
      </dsp:txBody>
      <dsp:txXfrm>
        <a:off x="4375598" y="4404250"/>
        <a:ext cx="1780507" cy="747657"/>
      </dsp:txXfrm>
    </dsp:sp>
    <dsp:sp modelId="{EF2F4E61-6525-469E-BA97-CCB81018BFE3}">
      <dsp:nvSpPr>
        <dsp:cNvPr id="0" name=""/>
        <dsp:cNvSpPr/>
      </dsp:nvSpPr>
      <dsp:spPr>
        <a:xfrm>
          <a:off x="2210566" y="4363800"/>
          <a:ext cx="1861401" cy="828551"/>
        </a:xfrm>
        <a:prstGeom prst="roundRect">
          <a:avLst/>
        </a:prstGeom>
        <a:solidFill>
          <a:schemeClr val="accen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uz" sz="1200" kern="1200" dirty="0">
              <a:solidFill>
                <a:schemeClr val="bg1"/>
              </a:solidFill>
              <a:latin typeface="Comic Sans MS" pitchFamily="66" charset="0"/>
            </a:rPr>
            <a:t>Kompyuter o'yinlari, virtual haqiqat tizimlari;</a:t>
          </a:r>
        </a:p>
      </dsp:txBody>
      <dsp:txXfrm>
        <a:off x="2251013" y="4404247"/>
        <a:ext cx="1780507" cy="747657"/>
      </dsp:txXfrm>
    </dsp:sp>
    <dsp:sp modelId="{2D1C3E9A-5FB2-41E0-AE66-29092C3D66A4}">
      <dsp:nvSpPr>
        <dsp:cNvPr id="0" name=""/>
        <dsp:cNvSpPr/>
      </dsp:nvSpPr>
      <dsp:spPr>
        <a:xfrm>
          <a:off x="355892" y="3429066"/>
          <a:ext cx="1861401" cy="828551"/>
        </a:xfrm>
        <a:prstGeom prst="roundRect">
          <a:avLst/>
        </a:prstGeom>
        <a:solidFill>
          <a:schemeClr val="accen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uz" sz="1200" kern="1200" dirty="0">
              <a:solidFill>
                <a:schemeClr val="bg1"/>
              </a:solidFill>
              <a:latin typeface="Comic Sans MS" pitchFamily="66" charset="0"/>
            </a:rPr>
            <a:t>Kompyuter yordamida loyihalash tizimlari;</a:t>
          </a:r>
        </a:p>
      </dsp:txBody>
      <dsp:txXfrm>
        <a:off x="396339" y="3469513"/>
        <a:ext cx="1780507" cy="747657"/>
      </dsp:txXfrm>
    </dsp:sp>
    <dsp:sp modelId="{CADB472A-D767-4227-861E-BB32A7371AE3}">
      <dsp:nvSpPr>
        <dsp:cNvPr id="0" name=""/>
        <dsp:cNvSpPr/>
      </dsp:nvSpPr>
      <dsp:spPr>
        <a:xfrm>
          <a:off x="0" y="2357455"/>
          <a:ext cx="1861401" cy="828551"/>
        </a:xfrm>
        <a:prstGeom prst="roundRect">
          <a:avLst/>
        </a:prstGeom>
        <a:solidFill>
          <a:schemeClr val="accen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uz" sz="1200" kern="1200" dirty="0">
              <a:solidFill>
                <a:schemeClr val="bg1"/>
              </a:solidFill>
              <a:latin typeface="Comic Sans MS" pitchFamily="66" charset="0"/>
            </a:rPr>
            <a:t>Kompyuter tomografiyasi.</a:t>
          </a:r>
        </a:p>
      </dsp:txBody>
      <dsp:txXfrm>
        <a:off x="40447" y="2397902"/>
        <a:ext cx="1780507" cy="747657"/>
      </dsp:txXfrm>
    </dsp:sp>
    <dsp:sp modelId="{1D40711C-A058-406B-9591-E23D6236E036}">
      <dsp:nvSpPr>
        <dsp:cNvPr id="0" name=""/>
        <dsp:cNvSpPr/>
      </dsp:nvSpPr>
      <dsp:spPr>
        <a:xfrm>
          <a:off x="34532" y="1217503"/>
          <a:ext cx="1861401" cy="828551"/>
        </a:xfrm>
        <a:prstGeom prst="roundRect">
          <a:avLst/>
        </a:prstGeom>
        <a:solidFill>
          <a:schemeClr val="accen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uz" sz="1200" kern="1200" dirty="0">
              <a:solidFill>
                <a:schemeClr val="bg1"/>
              </a:solidFill>
              <a:latin typeface="Comic Sans MS" pitchFamily="66" charset="0"/>
            </a:rPr>
            <a:t>Kino va televidenie uchun kompyuter grafikasi</a:t>
          </a:r>
        </a:p>
      </dsp:txBody>
      <dsp:txXfrm>
        <a:off x="74979" y="1257950"/>
        <a:ext cx="1780507" cy="747657"/>
      </dsp:txXfrm>
    </dsp:sp>
    <dsp:sp modelId="{A61406EC-3B28-409E-B737-CD8B8B6CE915}">
      <dsp:nvSpPr>
        <dsp:cNvPr id="0" name=""/>
        <dsp:cNvSpPr/>
      </dsp:nvSpPr>
      <dsp:spPr>
        <a:xfrm>
          <a:off x="853251" y="142880"/>
          <a:ext cx="1861401" cy="828551"/>
        </a:xfrm>
        <a:prstGeom prst="roundRect">
          <a:avLst/>
        </a:prstGeom>
        <a:solidFill>
          <a:schemeClr val="accen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uz" sz="1200" kern="1200" dirty="0">
              <a:solidFill>
                <a:schemeClr val="bg1"/>
              </a:solidFill>
              <a:latin typeface="Comic Sans MS" pitchFamily="66" charset="0"/>
            </a:rPr>
            <a:t>Lazerli grafika.</a:t>
          </a:r>
        </a:p>
      </dsp:txBody>
      <dsp:txXfrm>
        <a:off x="893698" y="183327"/>
        <a:ext cx="1780507" cy="747657"/>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5">
  <dgm:title val=""/>
  <dgm:desc val=""/>
  <dgm:catLst>
    <dgm:cat type="hierarchy" pri="6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resOf/>
    <dgm:shape xmlns:r="http://schemas.openxmlformats.org/officeDocument/2006/relationships" r:blip="">
      <dgm:adjLst/>
    </dgm:shape>
    <dgm:choose name="Name0">
      <dgm:if name="Name1" axis="ch" ptType="node" func="cnt" op="gte" val="2">
        <dgm:choose name="Name2">
          <dgm:if name="Name3" func="var" arg="dir" op="equ" val="norm">
            <dgm:constrLst>
              <dgm:constr type="l" for="ch" forName="hierFlow"/>
              <dgm:constr type="t" for="ch" forName="hierFlow" refType="h" fact="0.3"/>
              <dgm:constr type="r" for="ch" forName="hierFlow" refType="w" fact="0.98"/>
              <dgm:constr type="b" for="ch" forName="hierFlow" refType="h" fact="0.96"/>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if>
          <dgm:else name="Name4">
            <dgm:constrLst>
              <dgm:constr type="l" for="ch" forName="hierFlow" refType="w" fact="0.02"/>
              <dgm:constr type="t" for="ch" forName="hierFlow" refType="h" fact="0.3"/>
              <dgm:constr type="r" for="ch" forName="hierFlow" refType="w"/>
              <dgm:constr type="b" for="ch" forName="hierFlow" refType="h" fact="0.96"/>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else>
    </dgm:choose>
    <dgm:ruleLst/>
    <dgm:layoutNode name="hierFlow">
      <dgm:choose name="Name6">
        <dgm:if name="Name7" func="var" arg="dir" op="equ" val="norm">
          <dgm:alg type="lin">
            <dgm:param type="linDir" val="fromL"/>
            <dgm:param type="nodeVertAlign" val="mid"/>
            <dgm:param type="vertAlign" val="mid"/>
            <dgm:param type="nodeHorzAlign" val="l"/>
            <dgm:param type="horzAlign" val="l"/>
            <dgm:param type="fallback" val="2D"/>
          </dgm:alg>
        </dgm:if>
        <dgm:else name="Name8">
          <dgm:alg type="lin">
            <dgm:param type="linDir" val="fromR"/>
            <dgm:param type="nodeVertAlign" val="mid"/>
            <dgm:param type="vertAlign" val="mid"/>
            <dgm:param type="nodeHorzAlign" val="r"/>
            <dgm:param type="horzAlign" val="r"/>
            <dgm:param type="fallback" val="2D"/>
          </dgm:alg>
        </dgm:else>
      </dgm:choose>
      <dgm:shape xmlns:r="http://schemas.openxmlformats.org/officeDocument/2006/relationships" r:blip="">
        <dgm:adjLst/>
      </dgm:shape>
      <dgm:presOf/>
      <dgm:constrLst>
        <dgm:constr type="primFontSz" for="des" ptType="node" op="equ" val="65"/>
        <dgm:constr type="primFontSz" for="des" forName="connTx" op="equ" val="55"/>
        <dgm:constr type="primFontSz" for="des" forName="connTx" refType="primFontSz" refFor="des" refPtType="node" op="lte" fact="0.8"/>
      </dgm:constrLst>
      <dgm:ruleLst/>
      <dgm:choose name="Name9">
        <dgm:if name="Name10" axis="ch" ptType="node" func="cnt" op="gte" val="2">
          <dgm:layoutNode name="firstBuf">
            <dgm:alg type="sp"/>
            <dgm:shape xmlns:r="http://schemas.openxmlformats.org/officeDocument/2006/relationships" r:blip="">
              <dgm:adjLst/>
            </dgm:shape>
            <dgm:presOf/>
            <dgm:constrLst/>
            <dgm:ruleLst/>
          </dgm:layoutNode>
        </dgm:if>
        <dgm:else name="Name11"/>
      </dgm:choose>
      <dgm:layoutNode name="hierChild1">
        <dgm:varLst>
          <dgm:chPref val="1"/>
          <dgm:animOne val="branch"/>
          <dgm:animLvl val="lvl"/>
        </dgm:varLst>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constrLst/>
        <dgm:ruleLst/>
        <dgm:forEach name="Name15" axis="ch" cnt="3">
          <dgm:forEach name="Name16" axis="self" ptType="node">
            <dgm:layoutNode name="Name17">
              <dgm:choose name="Name18">
                <dgm:if name="Name19" func="var" arg="dir" op="equ" val="norm">
                  <dgm:alg type="hierRoot">
                    <dgm:param type="hierAlign" val="lCtrCh"/>
                  </dgm:alg>
                </dgm:if>
                <dgm:else name="Name20">
                  <dgm:alg type="hierRoot">
                    <dgm:param type="hierAlign" val="rCtrCh"/>
                  </dgm:alg>
                </dgm:else>
              </dgm:choose>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hierChild2">
                <dgm:choose name="Name21">
                  <dgm:if name="Name22" func="var" arg="dir" op="equ" val="norm">
                    <dgm:alg type="hierChild">
                      <dgm:param type="linDir" val="fromT"/>
                      <dgm:param type="chAlign" val="l"/>
                    </dgm:alg>
                  </dgm:if>
                  <dgm:else name="Name23">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24" axis="self" ptType="parTrans" cnt="1">
                    <dgm:layoutNode name="Name25">
                      <dgm:choose name="Name26">
                        <dgm:if name="Name27" func="var" arg="dir" op="equ" val="norm">
                          <dgm:alg type="conn">
                            <dgm:param type="dim" val="1D"/>
                            <dgm:param type="begPts" val="midR"/>
                            <dgm:param type="endPts" val="midL"/>
                            <dgm:param type="endSty" val="noArr"/>
                          </dgm:alg>
                        </dgm:if>
                        <dgm:else name="Name28">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29" axis="self" ptType="node">
                    <dgm:layoutNode name="Name30">
                      <dgm:choose name="Name31">
                        <dgm:if name="Name32" func="var" arg="dir" op="equ" val="norm">
                          <dgm:alg type="hierRoot">
                            <dgm:param type="hierAlign" val="lCtrCh"/>
                          </dgm:alg>
                        </dgm:if>
                        <dgm:else name="Name33">
                          <dgm:alg type="hierRoot">
                            <dgm:param type="hierAlign" val="rCtrCh"/>
                          </dgm:alg>
                        </dgm:else>
                      </dgm:choose>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hierChild3">
                        <dgm:choose name="Name34">
                          <dgm:if name="Name35" func="var" arg="dir" op="equ" val="norm">
                            <dgm:alg type="hierChild">
                              <dgm:param type="linDir" val="fromT"/>
                              <dgm:param type="chAlign" val="l"/>
                            </dgm:alg>
                          </dgm:if>
                          <dgm:else name="Name36">
                            <dgm:alg type="hierChild">
                              <dgm:param type="linDir" val="fromT"/>
                              <dgm:param type="chAlign" val="r"/>
                            </dgm:alg>
                          </dgm:else>
                        </dgm:choose>
                        <dgm:shape xmlns:r="http://schemas.openxmlformats.org/officeDocument/2006/relationships" r:blip="">
                          <dgm:adjLst/>
                        </dgm:shape>
                        <dgm:presOf/>
                        <dgm:constrLst/>
                        <dgm:ruleLst/>
                        <dgm:forEach name="Name37" ref="repeat"/>
                      </dgm:layoutNode>
                    </dgm:layoutNode>
                  </dgm:forEach>
                </dgm:forEach>
              </dgm:layoutNode>
            </dgm:layoutNode>
          </dgm:forEach>
        </dgm:forEach>
      </dgm:layoutNode>
    </dgm:layoutNode>
    <dgm:layoutNode name="bgShapesFlow">
      <dgm:choose name="Name38">
        <dgm:if name="Name39" func="var" arg="dir" op="equ" val="norm">
          <dgm:alg type="lin">
            <dgm:param type="linDir" val="fromL"/>
            <dgm:param type="nodeVertAlign" val="mid"/>
            <dgm:param type="vertAlign" val="mid"/>
            <dgm:param type="nodeHorzAlign" val="l"/>
            <dgm:param type="horzAlign" val="l"/>
          </dgm:alg>
        </dgm:if>
        <dgm:else name="Name40">
          <dgm:alg type="lin">
            <dgm:param type="linDir" val="fromR"/>
            <dgm:param type="nodeVertAlign" val="mid"/>
            <dgm:param type="vertAlign" val="mid"/>
            <dgm:param type="nodeHorzAlign" val="r"/>
            <dgm:param type="horzAlign" val="r"/>
          </dgm:alg>
        </dgm:else>
      </dgm:choose>
      <dgm:shape xmlns:r="http://schemas.openxmlformats.org/officeDocument/2006/relationships" r:blip="">
        <dgm:adjLst/>
      </dgm:shape>
      <dgm:presOf/>
      <dgm:constrLst>
        <dgm:constr type="w" for="ch" forName="rectComp" refType="w"/>
        <dgm:constr type="h" for="ch" forName="rectComp" refType="h"/>
        <dgm:constr type="h" for="des" forName="bgRect" refType="h"/>
        <dgm:constr type="primFontSz" for="des" forName="bgRectTx" op="equ" val="65"/>
      </dgm:constrLst>
      <dgm:ruleLst/>
      <dgm:forEach name="Name41" axis="ch" ptType="node" st="2">
        <dgm:layoutNode name="rectComp">
          <dgm:alg type="composite"/>
          <dgm:shape xmlns:r="http://schemas.openxmlformats.org/officeDocument/2006/relationships" r:blip="">
            <dgm:adjLst/>
          </dgm:shape>
          <dgm:presOf/>
          <dgm:constrLst>
            <dgm:constr type="userA"/>
            <dgm:constr type="l" for="ch" forName="bgRect"/>
            <dgm:constr type="t" for="ch" forName="bgRect"/>
            <dgm:constr type="w" for="ch" forName="bgRect" refType="userA" fact="1.2"/>
            <dgm:constr type="l" for="ch" forName="bgRectTx"/>
            <dgm:constr type="t" for="ch" forName="bgRectTx"/>
            <dgm:constr type="h" for="ch" forName="bgRectTx" refType="h" refFor="ch" refForName="bgRect" fact="0.3"/>
            <dgm:constr type="w" for="ch" forName="bgRectTx" refType="w" refFor="ch" refForName="bgRect" op="equ"/>
          </dgm:constrLst>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shape xmlns:r="http://schemas.openxmlformats.org/officeDocument/2006/relationships" type="rect" r:blip="" zOrderOff="-999" hideGeom="1">
              <dgm:adjLst/>
            </dgm:shape>
            <dgm:presOf axis="desOrSelf" ptType="node"/>
            <dgm:constrLst/>
            <dgm:ruleLst>
              <dgm:rule type="primFontSz" val="5" fact="NaN" max="NaN"/>
            </dgm:ruleLst>
          </dgm:layoutNode>
        </dgm:layoutNode>
        <dgm:choose name="Name42">
          <dgm:if name="Name43" axis="self" ptType="node" func="revPos" op="gte" val="2">
            <dgm:layoutNode name="spComp">
              <dgm:alg type="composite"/>
              <dgm:shape xmlns:r="http://schemas.openxmlformats.org/officeDocument/2006/relationships" r:blip="">
                <dgm:adjLst/>
              </dgm:shape>
              <dgm:presOf/>
              <dgm:constrLst>
                <dgm:constr type="userA"/>
                <dgm:constr type="userB"/>
                <dgm:constr type="l" for="ch" forName="hSp"/>
                <dgm:constr type="t" for="ch" forName="hSp"/>
                <dgm:constr type="w" for="ch" forName="hSp" refType="userB"/>
                <dgm:constr type="wOff" for="ch" forName="hSp" refType="userA" fact="-0.2"/>
              </dgm:constrLst>
              <dgm:ruleLst/>
              <dgm:layoutNode name="hSp">
                <dgm:alg type="sp"/>
                <dgm:shape xmlns:r="http://schemas.openxmlformats.org/officeDocument/2006/relationships" r:blip="">
                  <dgm:adjLst/>
                </dgm:shape>
                <dgm:presOf/>
                <dgm:constrLst/>
                <dgm:ruleLst/>
              </dgm:layoutNode>
            </dgm:layoutNode>
          </dgm:if>
          <dgm:else name="Name44"/>
        </dgm:choose>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emf"/><Relationship Id="rId1" Type="http://schemas.openxmlformats.org/officeDocument/2006/relationships/image" Target="../media/image6.e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image" Target="../media/image10.png"/></Relationships>
</file>

<file path=ppt/drawings/_rels/vmlDrawing3.v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image" Target="../media/image14.e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ru-RU"/>
              <a:t>Образец заголовка</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a:t>Образец подзаголовка</a:t>
            </a:r>
            <a:endParaRPr lang="en-US" dirty="0"/>
          </a:p>
        </p:txBody>
      </p:sp>
      <p:sp>
        <p:nvSpPr>
          <p:cNvPr id="4" name="Date Placeholder 3"/>
          <p:cNvSpPr>
            <a:spLocks noGrp="1"/>
          </p:cNvSpPr>
          <p:nvPr>
            <p:ph type="dt" sz="half" idx="10"/>
          </p:nvPr>
        </p:nvSpPr>
        <p:spPr/>
        <p:txBody>
          <a:bodyPr/>
          <a:lstStyle/>
          <a:p>
            <a:fld id="{D3D64C3C-EEB0-4DAE-96D6-B67F7B6DE6CB}" type="datetimeFigureOut">
              <a:rPr lang="en-US" smtClean="0"/>
              <a:t>11/9/2025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7319478-750B-44C8-A14C-F04E265E50B4}" type="slidenum">
              <a:rPr lang="en-US" smtClean="0"/>
              <a:t>‹#›</a:t>
            </a:fld>
            <a:endParaRPr lang="en-US"/>
          </a:p>
        </p:txBody>
      </p:sp>
    </p:spTree>
    <p:extLst>
      <p:ext uri="{BB962C8B-B14F-4D97-AF65-F5344CB8AC3E}">
        <p14:creationId xmlns:p14="http://schemas.microsoft.com/office/powerpoint/2010/main" val="8649698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3" name="Vertical Text Placeholder 2"/>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10"/>
          </p:nvPr>
        </p:nvSpPr>
        <p:spPr/>
        <p:txBody>
          <a:bodyPr/>
          <a:lstStyle/>
          <a:p>
            <a:fld id="{D3D64C3C-EEB0-4DAE-96D6-B67F7B6DE6CB}" type="datetimeFigureOut">
              <a:rPr lang="en-US" smtClean="0"/>
              <a:t>11/9/2025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7319478-750B-44C8-A14C-F04E265E50B4}" type="slidenum">
              <a:rPr lang="en-US" smtClean="0"/>
              <a:t>‹#›</a:t>
            </a:fld>
            <a:endParaRPr lang="en-US"/>
          </a:p>
        </p:txBody>
      </p:sp>
    </p:spTree>
    <p:extLst>
      <p:ext uri="{BB962C8B-B14F-4D97-AF65-F5344CB8AC3E}">
        <p14:creationId xmlns:p14="http://schemas.microsoft.com/office/powerpoint/2010/main" val="11987475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ru-RU"/>
              <a:t>Образец заголовка</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10"/>
          </p:nvPr>
        </p:nvSpPr>
        <p:spPr/>
        <p:txBody>
          <a:bodyPr/>
          <a:lstStyle/>
          <a:p>
            <a:fld id="{D3D64C3C-EEB0-4DAE-96D6-B67F7B6DE6CB}" type="datetimeFigureOut">
              <a:rPr lang="en-US" smtClean="0"/>
              <a:t>11/9/2025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7319478-750B-44C8-A14C-F04E265E50B4}" type="slidenum">
              <a:rPr lang="en-US" smtClean="0"/>
              <a:t>‹#›</a:t>
            </a:fld>
            <a:endParaRPr lang="en-US"/>
          </a:p>
        </p:txBody>
      </p:sp>
    </p:spTree>
    <p:extLst>
      <p:ext uri="{BB962C8B-B14F-4D97-AF65-F5344CB8AC3E}">
        <p14:creationId xmlns:p14="http://schemas.microsoft.com/office/powerpoint/2010/main" val="26168188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3" name="Content Placeholder 2"/>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10"/>
          </p:nvPr>
        </p:nvSpPr>
        <p:spPr/>
        <p:txBody>
          <a:bodyPr/>
          <a:lstStyle/>
          <a:p>
            <a:fld id="{D3D64C3C-EEB0-4DAE-96D6-B67F7B6DE6CB}" type="datetimeFigureOut">
              <a:rPr lang="en-US" smtClean="0"/>
              <a:t>11/9/2025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7319478-750B-44C8-A14C-F04E265E50B4}" type="slidenum">
              <a:rPr lang="en-US" smtClean="0"/>
              <a:t>‹#›</a:t>
            </a:fld>
            <a:endParaRPr lang="en-US"/>
          </a:p>
        </p:txBody>
      </p:sp>
    </p:spTree>
    <p:extLst>
      <p:ext uri="{BB962C8B-B14F-4D97-AF65-F5344CB8AC3E}">
        <p14:creationId xmlns:p14="http://schemas.microsoft.com/office/powerpoint/2010/main" val="5643574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ru-RU"/>
              <a:t>Образец заголовка</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a:t>Образец текста</a:t>
            </a:r>
          </a:p>
        </p:txBody>
      </p:sp>
      <p:sp>
        <p:nvSpPr>
          <p:cNvPr id="4" name="Date Placeholder 3"/>
          <p:cNvSpPr>
            <a:spLocks noGrp="1"/>
          </p:cNvSpPr>
          <p:nvPr>
            <p:ph type="dt" sz="half" idx="10"/>
          </p:nvPr>
        </p:nvSpPr>
        <p:spPr/>
        <p:txBody>
          <a:bodyPr/>
          <a:lstStyle/>
          <a:p>
            <a:fld id="{D3D64C3C-EEB0-4DAE-96D6-B67F7B6DE6CB}" type="datetimeFigureOut">
              <a:rPr lang="en-US" smtClean="0"/>
              <a:t>11/9/2025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7319478-750B-44C8-A14C-F04E265E50B4}" type="slidenum">
              <a:rPr lang="en-US" smtClean="0"/>
              <a:t>‹#›</a:t>
            </a:fld>
            <a:endParaRPr lang="en-US"/>
          </a:p>
        </p:txBody>
      </p:sp>
    </p:spTree>
    <p:extLst>
      <p:ext uri="{BB962C8B-B14F-4D97-AF65-F5344CB8AC3E}">
        <p14:creationId xmlns:p14="http://schemas.microsoft.com/office/powerpoint/2010/main" val="22844456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5" name="Date Placeholder 4"/>
          <p:cNvSpPr>
            <a:spLocks noGrp="1"/>
          </p:cNvSpPr>
          <p:nvPr>
            <p:ph type="dt" sz="half" idx="10"/>
          </p:nvPr>
        </p:nvSpPr>
        <p:spPr/>
        <p:txBody>
          <a:bodyPr/>
          <a:lstStyle/>
          <a:p>
            <a:fld id="{D3D64C3C-EEB0-4DAE-96D6-B67F7B6DE6CB}" type="datetimeFigureOut">
              <a:rPr lang="en-US" smtClean="0"/>
              <a:t>11/9/2025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7319478-750B-44C8-A14C-F04E265E50B4}" type="slidenum">
              <a:rPr lang="en-US" smtClean="0"/>
              <a:t>‹#›</a:t>
            </a:fld>
            <a:endParaRPr lang="en-US"/>
          </a:p>
        </p:txBody>
      </p:sp>
    </p:spTree>
    <p:extLst>
      <p:ext uri="{BB962C8B-B14F-4D97-AF65-F5344CB8AC3E}">
        <p14:creationId xmlns:p14="http://schemas.microsoft.com/office/powerpoint/2010/main" val="21124736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ru-RU"/>
              <a:t>Образец заголовка</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Content Placeholder 3"/>
          <p:cNvSpPr>
            <a:spLocks noGrp="1"/>
          </p:cNvSpPr>
          <p:nvPr>
            <p:ph sz="half" idx="2"/>
          </p:nvPr>
        </p:nvSpPr>
        <p:spPr>
          <a:xfrm>
            <a:off x="629842" y="2505075"/>
            <a:ext cx="3868340"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Content Placeholder 5"/>
          <p:cNvSpPr>
            <a:spLocks noGrp="1"/>
          </p:cNvSpPr>
          <p:nvPr>
            <p:ph sz="quarter" idx="4"/>
          </p:nvPr>
        </p:nvSpPr>
        <p:spPr>
          <a:xfrm>
            <a:off x="4629150" y="2505075"/>
            <a:ext cx="3887391"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7" name="Date Placeholder 6"/>
          <p:cNvSpPr>
            <a:spLocks noGrp="1"/>
          </p:cNvSpPr>
          <p:nvPr>
            <p:ph type="dt" sz="half" idx="10"/>
          </p:nvPr>
        </p:nvSpPr>
        <p:spPr/>
        <p:txBody>
          <a:bodyPr/>
          <a:lstStyle/>
          <a:p>
            <a:fld id="{D3D64C3C-EEB0-4DAE-96D6-B67F7B6DE6CB}" type="datetimeFigureOut">
              <a:rPr lang="en-US" smtClean="0"/>
              <a:t>11/9/2025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7319478-750B-44C8-A14C-F04E265E50B4}" type="slidenum">
              <a:rPr lang="en-US" smtClean="0"/>
              <a:t>‹#›</a:t>
            </a:fld>
            <a:endParaRPr lang="en-US"/>
          </a:p>
        </p:txBody>
      </p:sp>
    </p:spTree>
    <p:extLst>
      <p:ext uri="{BB962C8B-B14F-4D97-AF65-F5344CB8AC3E}">
        <p14:creationId xmlns:p14="http://schemas.microsoft.com/office/powerpoint/2010/main" val="39500150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3" name="Date Placeholder 2"/>
          <p:cNvSpPr>
            <a:spLocks noGrp="1"/>
          </p:cNvSpPr>
          <p:nvPr>
            <p:ph type="dt" sz="half" idx="10"/>
          </p:nvPr>
        </p:nvSpPr>
        <p:spPr/>
        <p:txBody>
          <a:bodyPr/>
          <a:lstStyle/>
          <a:p>
            <a:fld id="{D3D64C3C-EEB0-4DAE-96D6-B67F7B6DE6CB}" type="datetimeFigureOut">
              <a:rPr lang="en-US" smtClean="0"/>
              <a:t>11/9/2025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7319478-750B-44C8-A14C-F04E265E50B4}" type="slidenum">
              <a:rPr lang="en-US" smtClean="0"/>
              <a:t>‹#›</a:t>
            </a:fld>
            <a:endParaRPr lang="en-US"/>
          </a:p>
        </p:txBody>
      </p:sp>
    </p:spTree>
    <p:extLst>
      <p:ext uri="{BB962C8B-B14F-4D97-AF65-F5344CB8AC3E}">
        <p14:creationId xmlns:p14="http://schemas.microsoft.com/office/powerpoint/2010/main" val="36617401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3D64C3C-EEB0-4DAE-96D6-B67F7B6DE6CB}" type="datetimeFigureOut">
              <a:rPr lang="en-US" smtClean="0"/>
              <a:t>11/9/2025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7319478-750B-44C8-A14C-F04E265E50B4}" type="slidenum">
              <a:rPr lang="en-US" smtClean="0"/>
              <a:t>‹#›</a:t>
            </a:fld>
            <a:endParaRPr lang="en-US"/>
          </a:p>
        </p:txBody>
      </p:sp>
    </p:spTree>
    <p:extLst>
      <p:ext uri="{BB962C8B-B14F-4D97-AF65-F5344CB8AC3E}">
        <p14:creationId xmlns:p14="http://schemas.microsoft.com/office/powerpoint/2010/main" val="27575041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ru-RU"/>
              <a:t>Образец заголовка</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Date Placeholder 4"/>
          <p:cNvSpPr>
            <a:spLocks noGrp="1"/>
          </p:cNvSpPr>
          <p:nvPr>
            <p:ph type="dt" sz="half" idx="10"/>
          </p:nvPr>
        </p:nvSpPr>
        <p:spPr/>
        <p:txBody>
          <a:bodyPr/>
          <a:lstStyle/>
          <a:p>
            <a:fld id="{D3D64C3C-EEB0-4DAE-96D6-B67F7B6DE6CB}" type="datetimeFigureOut">
              <a:rPr lang="en-US" smtClean="0"/>
              <a:t>11/9/2025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7319478-750B-44C8-A14C-F04E265E50B4}" type="slidenum">
              <a:rPr lang="en-US" smtClean="0"/>
              <a:t>‹#›</a:t>
            </a:fld>
            <a:endParaRPr lang="en-US"/>
          </a:p>
        </p:txBody>
      </p:sp>
    </p:spTree>
    <p:extLst>
      <p:ext uri="{BB962C8B-B14F-4D97-AF65-F5344CB8AC3E}">
        <p14:creationId xmlns:p14="http://schemas.microsoft.com/office/powerpoint/2010/main" val="19940914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ru-RU"/>
              <a:t>Образец заголовка</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ru-RU"/>
              <a:t>Вставка рисунка</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Date Placeholder 4"/>
          <p:cNvSpPr>
            <a:spLocks noGrp="1"/>
          </p:cNvSpPr>
          <p:nvPr>
            <p:ph type="dt" sz="half" idx="10"/>
          </p:nvPr>
        </p:nvSpPr>
        <p:spPr/>
        <p:txBody>
          <a:bodyPr/>
          <a:lstStyle/>
          <a:p>
            <a:fld id="{D3D64C3C-EEB0-4DAE-96D6-B67F7B6DE6CB}" type="datetimeFigureOut">
              <a:rPr lang="en-US" smtClean="0"/>
              <a:t>11/9/2025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7319478-750B-44C8-A14C-F04E265E50B4}" type="slidenum">
              <a:rPr lang="en-US" smtClean="0"/>
              <a:t>‹#›</a:t>
            </a:fld>
            <a:endParaRPr lang="en-US"/>
          </a:p>
        </p:txBody>
      </p:sp>
    </p:spTree>
    <p:extLst>
      <p:ext uri="{BB962C8B-B14F-4D97-AF65-F5344CB8AC3E}">
        <p14:creationId xmlns:p14="http://schemas.microsoft.com/office/powerpoint/2010/main" val="16354883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ru-RU"/>
              <a:t>Образец заголовка</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3D64C3C-EEB0-4DAE-96D6-B67F7B6DE6CB}" type="datetimeFigureOut">
              <a:rPr lang="en-US" smtClean="0"/>
              <a:t>11/9/2025</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7319478-750B-44C8-A14C-F04E265E50B4}" type="slidenum">
              <a:rPr lang="en-US" smtClean="0"/>
              <a:t>‹#›</a:t>
            </a:fld>
            <a:endParaRPr lang="en-US"/>
          </a:p>
        </p:txBody>
      </p:sp>
    </p:spTree>
    <p:extLst>
      <p:ext uri="{BB962C8B-B14F-4D97-AF65-F5344CB8AC3E}">
        <p14:creationId xmlns:p14="http://schemas.microsoft.com/office/powerpoint/2010/main" val="350512552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5.gif"/><Relationship Id="rId2" Type="http://schemas.openxmlformats.org/officeDocument/2006/relationships/image" Target="../media/image24.gif"/><Relationship Id="rId1" Type="http://schemas.openxmlformats.org/officeDocument/2006/relationships/slideLayout" Target="../slideLayouts/slideLayout2.xml"/><Relationship Id="rId5" Type="http://schemas.openxmlformats.org/officeDocument/2006/relationships/image" Target="../media/image27.gif"/><Relationship Id="rId4" Type="http://schemas.openxmlformats.org/officeDocument/2006/relationships/image" Target="../media/image26.gif"/></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4.xml.rels><?xml version="1.0" encoding="UTF-8" standalone="yes"?>
<Relationships xmlns="http://schemas.openxmlformats.org/package/2006/relationships"><Relationship Id="rId3" Type="http://schemas.openxmlformats.org/officeDocument/2006/relationships/image" Target="../media/image31.gif"/><Relationship Id="rId2" Type="http://schemas.openxmlformats.org/officeDocument/2006/relationships/hyperlink" Target="http://img131.imageshack.us/img131/1671/zzfake1kw0.gif"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Layout" Target="../slideLayouts/slideLayout2.xml"/><Relationship Id="rId4" Type="http://schemas.openxmlformats.org/officeDocument/2006/relationships/image" Target="../media/image34.jpeg"/></Relationships>
</file>

<file path=ppt/slides/_rels/slide16.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1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jpeg"/><Relationship Id="rId1" Type="http://schemas.openxmlformats.org/officeDocument/2006/relationships/slideLayout" Target="../slideLayouts/slideLayout2.xml"/><Relationship Id="rId4" Type="http://schemas.openxmlformats.org/officeDocument/2006/relationships/image" Target="../media/image44.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46.w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jpeg"/><Relationship Id="rId1" Type="http://schemas.openxmlformats.org/officeDocument/2006/relationships/slideLayout" Target="../slideLayouts/slideLayout7.xml"/><Relationship Id="rId4" Type="http://schemas.openxmlformats.org/officeDocument/2006/relationships/image" Target="../media/image54.jpeg"/></Relationships>
</file>

<file path=ppt/slides/_rels/slide31.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hyperlink" Target="08%2002%20&#1069;&#1051;&#1058;%20&#1084;&#1086;&#1085;&#1080;&#1090;&#1086;&#1088;&#1099;.mp4" TargetMode="External"/><Relationship Id="rId1" Type="http://schemas.openxmlformats.org/officeDocument/2006/relationships/slideLayout" Target="../slideLayouts/slideLayout2.xml"/><Relationship Id="rId6" Type="http://schemas.openxmlformats.org/officeDocument/2006/relationships/image" Target="../media/image58.jpeg"/><Relationship Id="rId5" Type="http://schemas.openxmlformats.org/officeDocument/2006/relationships/image" Target="../media/image57.jpeg"/><Relationship Id="rId4" Type="http://schemas.openxmlformats.org/officeDocument/2006/relationships/image" Target="../media/image56.jpeg"/></Relationships>
</file>

<file path=ppt/slides/_rels/slide32.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image" Target="../media/image59.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61.jpeg"/><Relationship Id="rId1" Type="http://schemas.openxmlformats.org/officeDocument/2006/relationships/slideLayout" Target="../slideLayouts/slideLayout7.xml"/><Relationship Id="rId4" Type="http://schemas.openxmlformats.org/officeDocument/2006/relationships/hyperlink" Target="08%2003%20&#1046;&#1050;%20&#1084;&#1086;&#1085;&#1080;&#1090;&#1086;&#1088;&#1099;.mp4" TargetMode="External"/></Relationships>
</file>

<file path=ppt/slides/_rels/slide3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image" Target="../media/image56.jpeg"/><Relationship Id="rId1" Type="http://schemas.openxmlformats.org/officeDocument/2006/relationships/slideLayout" Target="../slideLayouts/slideLayout2.xml"/><Relationship Id="rId5" Type="http://schemas.openxmlformats.org/officeDocument/2006/relationships/image" Target="../media/image70.jpeg"/><Relationship Id="rId4" Type="http://schemas.openxmlformats.org/officeDocument/2006/relationships/image" Target="../media/image69.jpeg"/></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image" Target="../media/image71.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image" Target="../media/image73.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50.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image" Target="../media/image84.png"/><Relationship Id="rId1" Type="http://schemas.openxmlformats.org/officeDocument/2006/relationships/slideLayout" Target="../slideLayouts/slideLayout7.xml"/><Relationship Id="rId4" Type="http://schemas.openxmlformats.org/officeDocument/2006/relationships/image" Target="../media/image83.jpeg"/></Relationships>
</file>

<file path=ppt/slides/_rels/slide54.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jpeg"/><Relationship Id="rId1" Type="http://schemas.openxmlformats.org/officeDocument/2006/relationships/slideLayout" Target="../slideLayouts/slideLayout7.xml"/><Relationship Id="rId5" Type="http://schemas.openxmlformats.org/officeDocument/2006/relationships/image" Target="../media/image91.jpeg"/><Relationship Id="rId4" Type="http://schemas.openxmlformats.org/officeDocument/2006/relationships/image" Target="../media/image90.jpeg"/></Relationships>
</file>

<file path=ppt/slides/_rels/slide57.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image" Target="../media/image8.emf"/><Relationship Id="rId3" Type="http://schemas.openxmlformats.org/officeDocument/2006/relationships/oleObject" Target="../embeddings/oleObject1.bin"/><Relationship Id="rId7"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7.emf"/><Relationship Id="rId5" Type="http://schemas.openxmlformats.org/officeDocument/2006/relationships/oleObject" Target="../embeddings/oleObject2.bin"/><Relationship Id="rId4" Type="http://schemas.openxmlformats.org/officeDocument/2006/relationships/image" Target="../media/image6.emf"/><Relationship Id="rId9" Type="http://schemas.openxmlformats.org/officeDocument/2006/relationships/image" Target="../media/image9.jpeg"/></Relationships>
</file>

<file path=ppt/slides/_rels/slide7.xml.rels><?xml version="1.0" encoding="UTF-8" standalone="yes"?>
<Relationships xmlns="http://schemas.openxmlformats.org/package/2006/relationships"><Relationship Id="rId8" Type="http://schemas.openxmlformats.org/officeDocument/2006/relationships/image" Target="../media/image13.jpeg"/><Relationship Id="rId3" Type="http://schemas.openxmlformats.org/officeDocument/2006/relationships/oleObject" Target="../embeddings/oleObject4.bin"/><Relationship Id="rId7" Type="http://schemas.openxmlformats.org/officeDocument/2006/relationships/image" Target="../media/image12.jpeg"/><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11.png"/><Relationship Id="rId5" Type="http://schemas.openxmlformats.org/officeDocument/2006/relationships/oleObject" Target="../embeddings/oleObject5.bin"/><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8" Type="http://schemas.openxmlformats.org/officeDocument/2006/relationships/image" Target="../media/image17.jpeg"/><Relationship Id="rId3" Type="http://schemas.openxmlformats.org/officeDocument/2006/relationships/oleObject" Target="../embeddings/oleObject6.bin"/><Relationship Id="rId7" Type="http://schemas.openxmlformats.org/officeDocument/2006/relationships/image" Target="../media/image16.jpeg"/><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15.emf"/><Relationship Id="rId11" Type="http://schemas.openxmlformats.org/officeDocument/2006/relationships/image" Target="../media/image20.jpeg"/><Relationship Id="rId5" Type="http://schemas.openxmlformats.org/officeDocument/2006/relationships/oleObject" Target="../embeddings/oleObject7.bin"/><Relationship Id="rId10" Type="http://schemas.openxmlformats.org/officeDocument/2006/relationships/image" Target="../media/image19.jpeg"/><Relationship Id="rId4" Type="http://schemas.openxmlformats.org/officeDocument/2006/relationships/image" Target="../media/image14.emf"/><Relationship Id="rId9" Type="http://schemas.openxmlformats.org/officeDocument/2006/relationships/image" Target="../media/image18.jpeg"/></Relationships>
</file>

<file path=ppt/slides/_rels/slide9.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2.xml"/><Relationship Id="rId4" Type="http://schemas.openxmlformats.org/officeDocument/2006/relationships/image" Target="../media/image23.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AC57E80-A552-4362-B242-8C58A86E3FE5}"/>
              </a:ext>
            </a:extLst>
          </p:cNvPr>
          <p:cNvSpPr>
            <a:spLocks noGrp="1"/>
          </p:cNvSpPr>
          <p:nvPr>
            <p:ph type="ctrTitle"/>
          </p:nvPr>
        </p:nvSpPr>
        <p:spPr/>
        <p:txBody>
          <a:bodyPr/>
          <a:lstStyle/>
          <a:p>
            <a:r>
              <a:rPr lang="en-US" dirty="0" err="1"/>
              <a:t>Komputer</a:t>
            </a:r>
            <a:r>
              <a:rPr lang="en-US" dirty="0"/>
              <a:t> </a:t>
            </a:r>
            <a:r>
              <a:rPr lang="en-US"/>
              <a:t>grafikasi</a:t>
            </a:r>
          </a:p>
        </p:txBody>
      </p:sp>
      <p:sp>
        <p:nvSpPr>
          <p:cNvPr id="3" name="Подзаголовок 2">
            <a:extLst>
              <a:ext uri="{FF2B5EF4-FFF2-40B4-BE49-F238E27FC236}">
                <a16:creationId xmlns:a16="http://schemas.microsoft.com/office/drawing/2014/main" id="{DD8542A8-926E-43AB-ACAB-CAA9666C2249}"/>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6889544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pPr algn="ctr"/>
            <a:r>
              <a:rPr lang="uz" dirty="0">
                <a:solidFill>
                  <a:srgbClr val="FF0000"/>
                </a:solidFill>
              </a:rPr>
              <a:t>Kompyuter animatsiyasi</a:t>
            </a:r>
          </a:p>
        </p:txBody>
      </p:sp>
      <p:sp>
        <p:nvSpPr>
          <p:cNvPr id="3" name="Объект 2"/>
          <p:cNvSpPr>
            <a:spLocks noGrp="1"/>
          </p:cNvSpPr>
          <p:nvPr>
            <p:ph idx="1"/>
          </p:nvPr>
        </p:nvSpPr>
        <p:spPr/>
        <p:txBody>
          <a:bodyPr/>
          <a:lstStyle/>
          <a:p>
            <a:endParaRPr lang="ru-RU"/>
          </a:p>
        </p:txBody>
      </p:sp>
      <p:sp>
        <p:nvSpPr>
          <p:cNvPr id="4" name="Text Box 3"/>
          <p:cNvSpPr txBox="1">
            <a:spLocks noChangeArrowheads="1"/>
          </p:cNvSpPr>
          <p:nvPr/>
        </p:nvSpPr>
        <p:spPr bwMode="auto">
          <a:xfrm>
            <a:off x="357158" y="1435230"/>
            <a:ext cx="8643998" cy="707886"/>
          </a:xfrm>
          <a:prstGeom prst="rect">
            <a:avLst/>
          </a:prstGeom>
          <a:noFill/>
          <a:ln w="9525">
            <a:noFill/>
            <a:miter lim="800000"/>
            <a:headEnd/>
            <a:tailEnd/>
          </a:ln>
        </p:spPr>
        <p:txBody>
          <a:bodyPr wrap="square">
            <a:spAutoFit/>
          </a:bodyPr>
          <a:lstStyle/>
          <a:p>
            <a:pPr algn="just">
              <a:spcBef>
                <a:spcPct val="50000"/>
              </a:spcBef>
            </a:pPr>
            <a:r>
              <a:rPr lang="uz" sz="2000" dirty="0">
                <a:solidFill>
                  <a:srgbClr val="002060"/>
                </a:solidFill>
                <a:latin typeface="Comic Sans MS" pitchFamily="66" charset="0"/>
              </a:rPr>
              <a:t>Harakatlanuvchi tasvirlarni ishlab chiqarish kompyuter animatsiyasi deb ataladi. "Animatsiya" "hayotga keltirish" </a:t>
            </a:r>
            <a:r>
              <a:rPr lang="uz" sz="2000" b="1" dirty="0">
                <a:solidFill>
                  <a:srgbClr val="002060"/>
                </a:solidFill>
                <a:latin typeface="Comic Sans MS" pitchFamily="66" charset="0"/>
              </a:rPr>
              <a:t>(" hayvon ") degan ma'noni anglatadi.</a:t>
            </a:r>
          </a:p>
        </p:txBody>
      </p:sp>
      <p:pic>
        <p:nvPicPr>
          <p:cNvPr id="5" name="Picture 7" descr="fybv5"/>
          <p:cNvPicPr>
            <a:picLocks noChangeAspect="1" noChangeArrowheads="1" noCrop="1"/>
          </p:cNvPicPr>
          <p:nvPr/>
        </p:nvPicPr>
        <p:blipFill>
          <a:blip r:embed="rId2"/>
          <a:srcRect/>
          <a:stretch>
            <a:fillRect/>
          </a:stretch>
        </p:blipFill>
        <p:spPr bwMode="auto">
          <a:xfrm>
            <a:off x="7000892" y="3179772"/>
            <a:ext cx="1981200" cy="1677988"/>
          </a:xfrm>
          <a:prstGeom prst="rect">
            <a:avLst/>
          </a:prstGeom>
          <a:noFill/>
          <a:ln w="9525">
            <a:noFill/>
            <a:miter lim="800000"/>
            <a:headEnd/>
            <a:tailEnd/>
          </a:ln>
        </p:spPr>
      </p:pic>
      <p:pic>
        <p:nvPicPr>
          <p:cNvPr id="6" name="Picture 9" descr="аним2"/>
          <p:cNvPicPr>
            <a:picLocks noChangeAspect="1" noChangeArrowheads="1" noCrop="1"/>
          </p:cNvPicPr>
          <p:nvPr/>
        </p:nvPicPr>
        <p:blipFill>
          <a:blip r:embed="rId3"/>
          <a:srcRect/>
          <a:stretch>
            <a:fillRect/>
          </a:stretch>
        </p:blipFill>
        <p:spPr bwMode="auto">
          <a:xfrm>
            <a:off x="6572266" y="2285994"/>
            <a:ext cx="1400175" cy="871537"/>
          </a:xfrm>
          <a:prstGeom prst="rect">
            <a:avLst/>
          </a:prstGeom>
          <a:noFill/>
          <a:ln w="9525">
            <a:noFill/>
            <a:miter lim="800000"/>
            <a:headEnd/>
            <a:tailEnd/>
          </a:ln>
        </p:spPr>
      </p:pic>
      <p:pic>
        <p:nvPicPr>
          <p:cNvPr id="7" name="Picture 10" descr="анимация"/>
          <p:cNvPicPr>
            <a:picLocks noChangeAspect="1" noChangeArrowheads="1" noCrop="1"/>
          </p:cNvPicPr>
          <p:nvPr/>
        </p:nvPicPr>
        <p:blipFill>
          <a:blip r:embed="rId4"/>
          <a:srcRect/>
          <a:stretch>
            <a:fillRect/>
          </a:stretch>
        </p:blipFill>
        <p:spPr bwMode="auto">
          <a:xfrm>
            <a:off x="214282" y="2503308"/>
            <a:ext cx="5710236" cy="3568898"/>
          </a:xfrm>
          <a:prstGeom prst="rect">
            <a:avLst/>
          </a:prstGeom>
          <a:noFill/>
          <a:ln w="9525">
            <a:noFill/>
            <a:miter lim="800000"/>
            <a:headEnd/>
            <a:tailEnd/>
          </a:ln>
        </p:spPr>
      </p:pic>
      <p:pic>
        <p:nvPicPr>
          <p:cNvPr id="8" name="Рисунок 7" descr="ag.gif"/>
          <p:cNvPicPr>
            <a:picLocks noChangeAspect="1"/>
          </p:cNvPicPr>
          <p:nvPr/>
        </p:nvPicPr>
        <p:blipFill>
          <a:blip r:embed="rId5"/>
          <a:srcRect/>
          <a:stretch>
            <a:fillRect/>
          </a:stretch>
        </p:blipFill>
        <p:spPr bwMode="auto">
          <a:xfrm>
            <a:off x="6287652" y="4857762"/>
            <a:ext cx="2856348" cy="1704971"/>
          </a:xfrm>
          <a:prstGeom prst="rect">
            <a:avLst/>
          </a:prstGeom>
          <a:noFill/>
          <a:ln w="9525">
            <a:noFill/>
            <a:miter lim="800000"/>
            <a:headEnd/>
            <a:tailEnd/>
          </a:ln>
        </p:spPr>
      </p:pic>
    </p:spTree>
    <p:extLst>
      <p:ext uri="{BB962C8B-B14F-4D97-AF65-F5344CB8AC3E}">
        <p14:creationId xmlns:p14="http://schemas.microsoft.com/office/powerpoint/2010/main" val="1373118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1000"/>
                                        <p:tgtEl>
                                          <p:spTgt spid="4"/>
                                        </p:tgtEl>
                                      </p:cBhvr>
                                    </p:animEffect>
                                  </p:childTnLst>
                                </p:cTn>
                              </p:par>
                            </p:childTnLst>
                          </p:cTn>
                        </p:par>
                        <p:par>
                          <p:cTn id="8" fill="hold">
                            <p:stCondLst>
                              <p:cond delay="1000"/>
                            </p:stCondLst>
                            <p:childTnLst>
                              <p:par>
                                <p:cTn id="9" presetID="2" presetClass="entr" presetSubtype="8" fill="hold" nodeType="afterEffect">
                                  <p:stCondLst>
                                    <p:cond delay="200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0-#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childTnLst>
                          </p:cTn>
                        </p:par>
                        <p:par>
                          <p:cTn id="13" fill="hold">
                            <p:stCondLst>
                              <p:cond delay="3500"/>
                            </p:stCondLst>
                            <p:childTnLst>
                              <p:par>
                                <p:cTn id="14" presetID="22" presetClass="entr" presetSubtype="1" fill="hold" nodeType="afterEffect">
                                  <p:stCondLst>
                                    <p:cond delay="2000"/>
                                  </p:stCondLst>
                                  <p:childTnLst>
                                    <p:set>
                                      <p:cBhvr>
                                        <p:cTn id="15" dur="1" fill="hold">
                                          <p:stCondLst>
                                            <p:cond delay="0"/>
                                          </p:stCondLst>
                                        </p:cTn>
                                        <p:tgtEl>
                                          <p:spTgt spid="6"/>
                                        </p:tgtEl>
                                        <p:attrNameLst>
                                          <p:attrName>style.visibility</p:attrName>
                                        </p:attrNameLst>
                                      </p:cBhvr>
                                      <p:to>
                                        <p:strVal val="visible"/>
                                      </p:to>
                                    </p:set>
                                    <p:animEffect transition="in" filter="wipe(up)">
                                      <p:cBhvr>
                                        <p:cTn id="16" dur="500"/>
                                        <p:tgtEl>
                                          <p:spTgt spid="6"/>
                                        </p:tgtEl>
                                      </p:cBhvr>
                                    </p:animEffect>
                                  </p:childTnLst>
                                </p:cTn>
                              </p:par>
                            </p:childTnLst>
                          </p:cTn>
                        </p:par>
                        <p:par>
                          <p:cTn id="17" fill="hold">
                            <p:stCondLst>
                              <p:cond delay="6000"/>
                            </p:stCondLst>
                            <p:childTnLst>
                              <p:par>
                                <p:cTn id="18" presetID="3" presetClass="entr" presetSubtype="5" fill="hold" nodeType="afterEffect">
                                  <p:stCondLst>
                                    <p:cond delay="2000"/>
                                  </p:stCondLst>
                                  <p:childTnLst>
                                    <p:set>
                                      <p:cBhvr>
                                        <p:cTn id="19" dur="1" fill="hold">
                                          <p:stCondLst>
                                            <p:cond delay="0"/>
                                          </p:stCondLst>
                                        </p:cTn>
                                        <p:tgtEl>
                                          <p:spTgt spid="7"/>
                                        </p:tgtEl>
                                        <p:attrNameLst>
                                          <p:attrName>style.visibility</p:attrName>
                                        </p:attrNameLst>
                                      </p:cBhvr>
                                      <p:to>
                                        <p:strVal val="visible"/>
                                      </p:to>
                                    </p:set>
                                    <p:animEffect transition="in" filter="blinds(vertical)">
                                      <p:cBhvr>
                                        <p:cTn id="2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utoUpdateAnimBg="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endParaRPr lang="ru-RU"/>
          </a:p>
        </p:txBody>
      </p:sp>
      <p:sp>
        <p:nvSpPr>
          <p:cNvPr id="3" name="Объект 2"/>
          <p:cNvSpPr>
            <a:spLocks noGrp="1"/>
          </p:cNvSpPr>
          <p:nvPr>
            <p:ph idx="1"/>
          </p:nvPr>
        </p:nvSpPr>
        <p:spPr/>
        <p:txBody>
          <a:bodyPr/>
          <a:lstStyle/>
          <a:p>
            <a:endParaRPr lang="ru-RU"/>
          </a:p>
        </p:txBody>
      </p:sp>
      <p:sp>
        <p:nvSpPr>
          <p:cNvPr id="4" name="Прямоугольник 3"/>
          <p:cNvSpPr/>
          <p:nvPr/>
        </p:nvSpPr>
        <p:spPr>
          <a:xfrm>
            <a:off x="214282" y="142854"/>
            <a:ext cx="8643998" cy="1200329"/>
          </a:xfrm>
          <a:prstGeom prst="rect">
            <a:avLst/>
          </a:prstGeom>
        </p:spPr>
        <p:txBody>
          <a:bodyPr wrap="square">
            <a:spAutoFit/>
          </a:bodyPr>
          <a:lstStyle/>
          <a:p>
            <a:pPr algn="just"/>
            <a:r>
              <a:rPr lang="uz" dirty="0">
                <a:solidFill>
                  <a:srgbClr val="002060"/>
                </a:solidFill>
                <a:latin typeface="Comic Sans MS" pitchFamily="66" charset="0"/>
              </a:rPr>
              <a:t>Kompyuter grafikasidagi ishlanmalar dastlab faqat ilmiy qiziqish bilan bog'liq bo'lib, ilmiy muassasalarda olib borildi. Asta-sekin kompyuter grafikasi kundalik hayotda mustahkam o'rin oldi va bu sohada tijorat muvaffaqiyatli loyihalari mumkin bo'ldi.</a:t>
            </a:r>
          </a:p>
        </p:txBody>
      </p:sp>
      <p:graphicFrame>
        <p:nvGraphicFramePr>
          <p:cNvPr id="5" name="Схема 4"/>
          <p:cNvGraphicFramePr/>
          <p:nvPr/>
        </p:nvGraphicFramePr>
        <p:xfrm>
          <a:off x="214282" y="1571612"/>
          <a:ext cx="8572560" cy="507209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6" name="Группа 5"/>
          <p:cNvGrpSpPr/>
          <p:nvPr/>
        </p:nvGrpSpPr>
        <p:grpSpPr>
          <a:xfrm>
            <a:off x="3143240" y="3643314"/>
            <a:ext cx="2786082" cy="1000132"/>
            <a:chOff x="3540105" y="4720"/>
            <a:chExt cx="1063721" cy="531860"/>
          </a:xfrm>
          <a:solidFill>
            <a:schemeClr val="accent2">
              <a:lumMod val="60000"/>
              <a:lumOff val="40000"/>
            </a:schemeClr>
          </a:solidFill>
          <a:scene3d>
            <a:camera prst="orthographicFront">
              <a:rot lat="0" lon="0" rev="0"/>
            </a:camera>
            <a:lightRig rig="contrasting" dir="t">
              <a:rot lat="0" lon="0" rev="1200000"/>
            </a:lightRig>
          </a:scene3d>
        </p:grpSpPr>
        <p:sp>
          <p:nvSpPr>
            <p:cNvPr id="7" name="Скругленный прямоугольник 6"/>
            <p:cNvSpPr/>
            <p:nvPr/>
          </p:nvSpPr>
          <p:spPr>
            <a:xfrm>
              <a:off x="3540105" y="4720"/>
              <a:ext cx="1063721" cy="531860"/>
            </a:xfrm>
            <a:prstGeom prst="roundRect">
              <a:avLst/>
            </a:prstGeom>
            <a:grpFill/>
            <a:sp3d contourW="19050" prstMaterial="metal">
              <a:bevelT w="88900" h="203200"/>
              <a:bevelB w="165100" h="254000"/>
            </a:sp3d>
          </p:spPr>
          <p:style>
            <a:lnRef idx="0">
              <a:schemeClr val="lt1">
                <a:hueOff val="0"/>
                <a:satOff val="0"/>
                <a:lumOff val="0"/>
                <a:alphaOff val="0"/>
              </a:schemeClr>
            </a:lnRef>
            <a:fillRef idx="1">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8" name="Скругленный прямоугольник 4"/>
            <p:cNvSpPr/>
            <p:nvPr/>
          </p:nvSpPr>
          <p:spPr>
            <a:xfrm>
              <a:off x="3566068" y="24700"/>
              <a:ext cx="1011795" cy="479934"/>
            </a:xfrm>
            <a:prstGeom prst="rect">
              <a:avLst/>
            </a:prstGeom>
            <a:grpFill/>
            <a:sp3d/>
          </p:spPr>
          <p:style>
            <a:lnRef idx="0">
              <a:scrgbClr r="0" g="0" b="0"/>
            </a:lnRef>
            <a:fillRef idx="0">
              <a:scrgbClr r="0" g="0" b="0"/>
            </a:fillRef>
            <a:effectRef idx="0">
              <a:scrgbClr r="0" g="0" b="0"/>
            </a:effectRef>
            <a:fontRef idx="minor">
              <a:schemeClr val="lt1"/>
            </a:fontRef>
          </p:style>
          <p:txBody>
            <a:bodyPr spcFirstLastPara="0" vert="horz" wrap="square" lIns="41910" tIns="41910" rIns="41910" bIns="41910" numCol="1" spcCol="1270" anchor="ctr" anchorCtr="0">
              <a:noAutofit/>
            </a:bodyPr>
            <a:lstStyle/>
            <a:p>
              <a:pPr algn="ctr" defTabSz="466725">
                <a:lnSpc>
                  <a:spcPct val="90000"/>
                </a:lnSpc>
                <a:spcBef>
                  <a:spcPct val="0"/>
                </a:spcBef>
                <a:spcAft>
                  <a:spcPct val="35000"/>
                </a:spcAft>
              </a:pPr>
              <a:r>
                <a:rPr lang="uz" sz="2400" dirty="0">
                  <a:solidFill>
                    <a:srgbClr val="002060"/>
                  </a:solidFill>
                  <a:latin typeface="Comic Sans MS" pitchFamily="66" charset="0"/>
                </a:rPr>
                <a:t>Qo'llashning asosiy sohalari</a:t>
              </a:r>
            </a:p>
          </p:txBody>
        </p:sp>
      </p:grpSp>
    </p:spTree>
    <p:extLst>
      <p:ext uri="{BB962C8B-B14F-4D97-AF65-F5344CB8AC3E}">
        <p14:creationId xmlns:p14="http://schemas.microsoft.com/office/powerpoint/2010/main" val="25965689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endParaRPr lang="ru-RU"/>
          </a:p>
        </p:txBody>
      </p:sp>
      <p:sp>
        <p:nvSpPr>
          <p:cNvPr id="3" name="Объект 2"/>
          <p:cNvSpPr>
            <a:spLocks noGrp="1"/>
          </p:cNvSpPr>
          <p:nvPr>
            <p:ph idx="1"/>
          </p:nvPr>
        </p:nvSpPr>
        <p:spPr/>
        <p:txBody>
          <a:bodyPr>
            <a:normAutofit/>
          </a:bodyPr>
          <a:lstStyle/>
          <a:p>
            <a:pPr algn="ctr"/>
            <a:r>
              <a:rPr lang="uz" sz="4400" dirty="0">
                <a:solidFill>
                  <a:srgbClr val="FF0000"/>
                </a:solidFill>
              </a:rPr>
              <a:t>KOMPYUTER GRAFIKASI TURLARI</a:t>
            </a:r>
          </a:p>
        </p:txBody>
      </p:sp>
      <p:sp>
        <p:nvSpPr>
          <p:cNvPr id="4" name="Line 5"/>
          <p:cNvSpPr>
            <a:spLocks noChangeShapeType="1"/>
          </p:cNvSpPr>
          <p:nvPr/>
        </p:nvSpPr>
        <p:spPr bwMode="auto">
          <a:xfrm flipH="1">
            <a:off x="1098711" y="2682875"/>
            <a:ext cx="935037" cy="647700"/>
          </a:xfrm>
          <a:prstGeom prst="line">
            <a:avLst/>
          </a:prstGeom>
          <a:noFill/>
          <a:ln w="76200" cmpd="tri">
            <a:solidFill>
              <a:schemeClr va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sp>
        <p:nvSpPr>
          <p:cNvPr id="5" name="Line 6"/>
          <p:cNvSpPr>
            <a:spLocks noChangeShapeType="1"/>
          </p:cNvSpPr>
          <p:nvPr/>
        </p:nvSpPr>
        <p:spPr bwMode="auto">
          <a:xfrm>
            <a:off x="6570821" y="2609850"/>
            <a:ext cx="1079500" cy="577850"/>
          </a:xfrm>
          <a:prstGeom prst="line">
            <a:avLst/>
          </a:prstGeom>
          <a:noFill/>
          <a:ln w="76200" cmpd="tri">
            <a:solidFill>
              <a:schemeClr va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sp>
        <p:nvSpPr>
          <p:cNvPr id="6" name="Line 7"/>
          <p:cNvSpPr>
            <a:spLocks noChangeShapeType="1"/>
          </p:cNvSpPr>
          <p:nvPr/>
        </p:nvSpPr>
        <p:spPr bwMode="auto">
          <a:xfrm flipH="1">
            <a:off x="3330736" y="2754315"/>
            <a:ext cx="287337" cy="1296987"/>
          </a:xfrm>
          <a:prstGeom prst="line">
            <a:avLst/>
          </a:prstGeom>
          <a:noFill/>
          <a:ln w="76200" cmpd="tri">
            <a:solidFill>
              <a:schemeClr va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sp>
        <p:nvSpPr>
          <p:cNvPr id="7" name="Line 8"/>
          <p:cNvSpPr>
            <a:spLocks noChangeShapeType="1"/>
          </p:cNvSpPr>
          <p:nvPr/>
        </p:nvSpPr>
        <p:spPr bwMode="auto">
          <a:xfrm>
            <a:off x="5202396" y="2682875"/>
            <a:ext cx="431800" cy="1295400"/>
          </a:xfrm>
          <a:prstGeom prst="line">
            <a:avLst/>
          </a:prstGeom>
          <a:noFill/>
          <a:ln w="76200" cmpd="tri">
            <a:solidFill>
              <a:schemeClr va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sp>
        <p:nvSpPr>
          <p:cNvPr id="8" name="Text Box 9"/>
          <p:cNvSpPr txBox="1">
            <a:spLocks noChangeArrowheads="1"/>
          </p:cNvSpPr>
          <p:nvPr/>
        </p:nvSpPr>
        <p:spPr bwMode="auto">
          <a:xfrm>
            <a:off x="377986" y="3402013"/>
            <a:ext cx="18002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uz" sz="2400"/>
              <a:t>rastr</a:t>
            </a:r>
          </a:p>
        </p:txBody>
      </p:sp>
      <p:sp>
        <p:nvSpPr>
          <p:cNvPr id="9" name="Text Box 10"/>
          <p:cNvSpPr txBox="1">
            <a:spLocks noChangeArrowheads="1"/>
          </p:cNvSpPr>
          <p:nvPr/>
        </p:nvSpPr>
        <p:spPr bwMode="auto">
          <a:xfrm>
            <a:off x="1962311" y="4194175"/>
            <a:ext cx="18002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uz" sz="2400"/>
              <a:t>vektor</a:t>
            </a:r>
          </a:p>
        </p:txBody>
      </p:sp>
      <p:sp>
        <p:nvSpPr>
          <p:cNvPr id="10" name="Text Box 11"/>
          <p:cNvSpPr txBox="1">
            <a:spLocks noChangeArrowheads="1"/>
          </p:cNvSpPr>
          <p:nvPr/>
        </p:nvSpPr>
        <p:spPr bwMode="auto">
          <a:xfrm>
            <a:off x="4554696" y="4122738"/>
            <a:ext cx="21605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uz" sz="2400"/>
              <a:t>fraktal</a:t>
            </a:r>
          </a:p>
        </p:txBody>
      </p:sp>
      <p:sp>
        <p:nvSpPr>
          <p:cNvPr id="11" name="Text Box 12"/>
          <p:cNvSpPr txBox="1">
            <a:spLocks noChangeArrowheads="1"/>
          </p:cNvSpPr>
          <p:nvPr/>
        </p:nvSpPr>
        <p:spPr bwMode="auto">
          <a:xfrm>
            <a:off x="6786723" y="3259138"/>
            <a:ext cx="20161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uz" sz="2400"/>
              <a:t>uch o'lchovli</a:t>
            </a:r>
          </a:p>
        </p:txBody>
      </p:sp>
    </p:spTree>
    <p:extLst>
      <p:ext uri="{BB962C8B-B14F-4D97-AF65-F5344CB8AC3E}">
        <p14:creationId xmlns:p14="http://schemas.microsoft.com/office/powerpoint/2010/main" val="22367711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endParaRPr lang="ru-RU"/>
          </a:p>
        </p:txBody>
      </p:sp>
      <p:sp>
        <p:nvSpPr>
          <p:cNvPr id="3" name="Объект 2"/>
          <p:cNvSpPr>
            <a:spLocks noGrp="1"/>
          </p:cNvSpPr>
          <p:nvPr>
            <p:ph idx="1"/>
          </p:nvPr>
        </p:nvSpPr>
        <p:spPr/>
        <p:txBody>
          <a:bodyPr/>
          <a:lstStyle/>
          <a:p>
            <a:endParaRPr lang="ru-RU" dirty="0"/>
          </a:p>
        </p:txBody>
      </p:sp>
      <p:sp>
        <p:nvSpPr>
          <p:cNvPr id="4" name="Rectangle 2"/>
          <p:cNvSpPr txBox="1">
            <a:spLocks noChangeArrowheads="1"/>
          </p:cNvSpPr>
          <p:nvPr/>
        </p:nvSpPr>
        <p:spPr>
          <a:xfrm>
            <a:off x="457200" y="274638"/>
            <a:ext cx="8229600" cy="1143000"/>
          </a:xfrm>
          <a:prstGeom prst="rect">
            <a:avLst/>
          </a:prstGeom>
        </p:spPr>
        <p:txBody>
          <a:bodyPr vert="horz" lIns="91440" tIns="45720" rIns="91440" bIns="45720" rtlCol="0" anchor="ctr">
            <a:noAutofit/>
          </a:bodyPr>
          <a:lstStyle>
            <a:lvl1pPr algn="l" defTabSz="914400" rtl="0" eaLnBrk="1" latinLnBrk="0" hangingPunct="1">
              <a:spcBef>
                <a:spcPct val="0"/>
              </a:spcBef>
              <a:buNone/>
              <a:defRPr sz="2800" kern="1200" cap="all" baseline="0">
                <a:solidFill>
                  <a:schemeClr val="tx1"/>
                </a:solidFill>
                <a:latin typeface="+mj-lt"/>
                <a:ea typeface="+mj-ea"/>
                <a:cs typeface="+mj-cs"/>
              </a:defRPr>
            </a:lvl1pPr>
          </a:lstStyle>
          <a:p>
            <a:pPr algn="ctr"/>
            <a:r>
              <a:rPr lang="uz" altLang="ru-RU" b="1" dirty="0">
                <a:solidFill>
                  <a:srgbClr val="FF0000"/>
                </a:solidFill>
              </a:rPr>
              <a:t>Raster tasvirlar</a:t>
            </a:r>
          </a:p>
        </p:txBody>
      </p:sp>
      <p:sp>
        <p:nvSpPr>
          <p:cNvPr id="5" name="Rectangle 3"/>
          <p:cNvSpPr txBox="1">
            <a:spLocks noChangeArrowheads="1"/>
          </p:cNvSpPr>
          <p:nvPr/>
        </p:nvSpPr>
        <p:spPr>
          <a:xfrm>
            <a:off x="457200" y="1600202"/>
            <a:ext cx="8229600" cy="4525963"/>
          </a:xfrm>
          <a:prstGeom prst="rect">
            <a:avLst/>
          </a:prstGeom>
        </p:spPr>
        <p:txBody>
          <a:bodyPr vert="horz" lIns="91440" tIns="45720" rIns="91440" bIns="45720" rtlCol="0">
            <a:normAutofit/>
          </a:bodyPr>
          <a:lstStyle>
            <a:lvl1pPr marL="342900" indent="-342900" algn="l" defTabSz="914400" rtl="0" eaLnBrk="1" latinLnBrk="0" hangingPunct="1">
              <a:spcBef>
                <a:spcPts val="800"/>
              </a:spcBef>
              <a:buFont typeface="Arial" pitchFamily="34" charset="0"/>
              <a:buNone/>
              <a:defRPr sz="1600" b="1" kern="1200">
                <a:solidFill>
                  <a:schemeClr val="tx1"/>
                </a:solidFill>
                <a:latin typeface="+mn-lt"/>
                <a:ea typeface="+mn-ea"/>
                <a:cs typeface="+mn-cs"/>
              </a:defRPr>
            </a:lvl1pPr>
            <a:lvl2pPr marL="173736" indent="-173736" algn="l" defTabSz="914400" rtl="0" eaLnBrk="1" latinLnBrk="0" hangingPunct="1">
              <a:spcBef>
                <a:spcPts val="300"/>
              </a:spcBef>
              <a:buClr>
                <a:schemeClr val="accent2"/>
              </a:buClr>
              <a:buFont typeface="Wingdings" pitchFamily="2" charset="2"/>
              <a:buChar char="§"/>
              <a:defRPr sz="1600" kern="1200">
                <a:solidFill>
                  <a:schemeClr val="tx1"/>
                </a:solidFill>
                <a:latin typeface="+mn-lt"/>
                <a:ea typeface="+mn-ea"/>
                <a:cs typeface="+mn-cs"/>
              </a:defRPr>
            </a:lvl2pPr>
            <a:lvl3pPr marL="402336" indent="-164592" algn="l" defTabSz="914400" rtl="0" eaLnBrk="1" latinLnBrk="0" hangingPunct="1">
              <a:spcBef>
                <a:spcPts val="300"/>
              </a:spcBef>
              <a:buClr>
                <a:schemeClr val="accent2"/>
              </a:buClr>
              <a:buFont typeface="Wingdings" pitchFamily="2" charset="2"/>
              <a:buChar char="§"/>
              <a:defRPr sz="1600" kern="1200">
                <a:solidFill>
                  <a:schemeClr val="tx1"/>
                </a:solidFill>
                <a:latin typeface="+mn-lt"/>
                <a:ea typeface="+mn-ea"/>
                <a:cs typeface="+mn-cs"/>
              </a:defRPr>
            </a:lvl3pPr>
            <a:lvl4pPr marL="630936" indent="-164592" algn="l" defTabSz="914400" rtl="0" eaLnBrk="1" latinLnBrk="0" hangingPunct="1">
              <a:spcBef>
                <a:spcPts val="300"/>
              </a:spcBef>
              <a:buClr>
                <a:schemeClr val="accent2"/>
              </a:buClr>
              <a:buFont typeface="Wingdings" pitchFamily="2" charset="2"/>
              <a:buChar char="§"/>
              <a:defRPr sz="1600" kern="1200">
                <a:solidFill>
                  <a:schemeClr val="tx1"/>
                </a:solidFill>
                <a:latin typeface="+mn-lt"/>
                <a:ea typeface="+mn-ea"/>
                <a:cs typeface="+mn-cs"/>
              </a:defRPr>
            </a:lvl4pPr>
            <a:lvl5pPr marL="859536" indent="-173736" algn="l" defTabSz="914400" rtl="0" eaLnBrk="1" latinLnBrk="0" hangingPunct="1">
              <a:spcBef>
                <a:spcPts val="300"/>
              </a:spcBef>
              <a:buClr>
                <a:schemeClr val="accent2"/>
              </a:buClr>
              <a:buFont typeface="Wingdings" pitchFamily="2" charset="2"/>
              <a:buChar char="§"/>
              <a:defRPr sz="1600" kern="1200">
                <a:solidFill>
                  <a:schemeClr val="tx1"/>
                </a:solidFill>
                <a:latin typeface="+mn-lt"/>
                <a:ea typeface="+mn-ea"/>
                <a:cs typeface="+mn-cs"/>
              </a:defRPr>
            </a:lvl5pPr>
            <a:lvl6pPr marL="1097280" indent="-173736"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6pPr>
            <a:lvl7pPr marL="1353312" indent="-164592"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7pPr>
            <a:lvl8pPr marL="1581912" indent="-164592"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8pPr>
            <a:lvl9pPr marL="1792224" indent="-164592"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9pPr>
          </a:lstStyle>
          <a:p>
            <a:pPr algn="ctr"/>
            <a:r>
              <a:rPr lang="uz" altLang="ru-RU" sz="2800" dirty="0"/>
              <a:t>Turli rangdagi nuqtalar (piksellar) to'plami</a:t>
            </a:r>
          </a:p>
        </p:txBody>
      </p:sp>
      <p:pic>
        <p:nvPicPr>
          <p:cNvPr id="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0827" y="2420940"/>
            <a:ext cx="2663825" cy="2312987"/>
          </a:xfrm>
          <a:prstGeom prst="rect">
            <a:avLst/>
          </a:prstGeom>
          <a:noFill/>
          <a:ln w="38100">
            <a:solidFill>
              <a:srgbClr val="003399"/>
            </a:solidFill>
            <a:miter lim="800000"/>
            <a:headEnd/>
            <a:tailEnd/>
          </a:ln>
          <a:extLst>
            <a:ext uri="{909E8E84-426E-40DD-AFC4-6F175D3DCCD1}">
              <a14:hiddenFill xmlns:a14="http://schemas.microsoft.com/office/drawing/2010/main">
                <a:solidFill>
                  <a:srgbClr val="FFFFFF"/>
                </a:solidFill>
              </a14:hiddenFill>
            </a:ext>
          </a:extLst>
        </p:spPr>
      </p:pic>
      <p:pic>
        <p:nvPicPr>
          <p:cNvPr id="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59113" y="3213100"/>
            <a:ext cx="4686300" cy="324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00927" y="4076700"/>
            <a:ext cx="1743075"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523761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endParaRPr lang="ru-RU"/>
          </a:p>
        </p:txBody>
      </p:sp>
      <p:sp>
        <p:nvSpPr>
          <p:cNvPr id="3" name="Объект 2"/>
          <p:cNvSpPr>
            <a:spLocks noGrp="1"/>
          </p:cNvSpPr>
          <p:nvPr>
            <p:ph idx="1"/>
          </p:nvPr>
        </p:nvSpPr>
        <p:spPr/>
        <p:txBody>
          <a:bodyPr/>
          <a:lstStyle/>
          <a:p>
            <a:endParaRPr lang="ru-RU" dirty="0"/>
          </a:p>
        </p:txBody>
      </p:sp>
      <p:sp>
        <p:nvSpPr>
          <p:cNvPr id="4" name="Rectangle 4"/>
          <p:cNvSpPr>
            <a:spLocks noChangeArrowheads="1"/>
          </p:cNvSpPr>
          <p:nvPr/>
        </p:nvSpPr>
        <p:spPr bwMode="auto">
          <a:xfrm>
            <a:off x="250827" y="1196752"/>
            <a:ext cx="8893175" cy="1569660"/>
          </a:xfrm>
          <a:prstGeom prst="rect">
            <a:avLst/>
          </a:prstGeom>
          <a:noFill/>
          <a:ln w="9525">
            <a:noFill/>
            <a:miter lim="800000"/>
            <a:headEnd/>
            <a:tailEnd/>
          </a:ln>
        </p:spPr>
        <p:txBody>
          <a:bodyPr anchor="ctr">
            <a:spAutoFit/>
          </a:bodyPr>
          <a:lstStyle/>
          <a:p>
            <a:pPr algn="just"/>
            <a:r>
              <a:rPr lang="uz" sz="2400" b="1" dirty="0">
                <a:solidFill>
                  <a:srgbClr val="0070C0"/>
                </a:solidFill>
                <a:latin typeface="Arial" charset="0"/>
                <a:cs typeface="Arial" charset="0"/>
              </a:rPr>
              <a:t>PIXEL </a:t>
            </a:r>
            <a:r>
              <a:rPr lang="uz" sz="2400" dirty="0">
                <a:solidFill>
                  <a:srgbClr val="002060"/>
                </a:solidFill>
                <a:latin typeface="Arial" charset="0"/>
                <a:cs typeface="Arial" charset="0"/>
              </a:rPr>
              <a:t>( </a:t>
            </a:r>
            <a:r>
              <a:rPr lang="uz" sz="2400" dirty="0" err="1">
                <a:solidFill>
                  <a:srgbClr val="002060"/>
                </a:solidFill>
                <a:latin typeface="Arial" charset="0"/>
                <a:cs typeface="Arial" charset="0"/>
              </a:rPr>
              <a:t>piksel </a:t>
            </a:r>
            <a:r>
              <a:rPr lang="uz" sz="2400" dirty="0">
                <a:solidFill>
                  <a:srgbClr val="002060"/>
                </a:solidFill>
                <a:latin typeface="Arial" charset="0"/>
                <a:cs typeface="Arial" charset="0"/>
              </a:rPr>
              <a:t>— </a:t>
            </a:r>
            <a:r>
              <a:rPr lang="uz" sz="2400" dirty="0" err="1">
                <a:solidFill>
                  <a:srgbClr val="002060"/>
                </a:solidFill>
                <a:latin typeface="Arial" charset="0"/>
                <a:cs typeface="Arial" charset="0"/>
              </a:rPr>
              <a:t>rasm)</a:t>
            </a:r>
            <a:r>
              <a:rPr lang="uz" sz="2400" dirty="0">
                <a:solidFill>
                  <a:srgbClr val="002060"/>
                </a:solidFill>
                <a:latin typeface="Arial" charset="0"/>
                <a:cs typeface="Arial" charset="0"/>
              </a:rPr>
              <a:t> </a:t>
            </a:r>
            <a:r>
              <a:rPr lang="uz" sz="2400" dirty="0" err="1">
                <a:solidFill>
                  <a:srgbClr val="002060"/>
                </a:solidFill>
                <a:latin typeface="Arial" charset="0"/>
                <a:cs typeface="Arial" charset="0"/>
              </a:rPr>
              <a:t>element </a:t>
            </a:r>
            <a:r>
              <a:rPr lang="uz" sz="2400" dirty="0">
                <a:solidFill>
                  <a:srgbClr val="002060"/>
                </a:solidFill>
                <a:latin typeface="Arial" charset="0"/>
                <a:cs typeface="Arial" charset="0"/>
              </a:rPr>
              <a:t>) - qora va oq yoki rangli nuqta, yoqilgan monitor ekranini ajratadigan. Ularning yorqinligini nazorat qilish orqali siz chizishingiz, eskiz chizishingiz va grafiklarni yaratishingiz mumkin </a:t>
            </a:r>
            <a:r>
              <a:rPr lang="uz" sz="2400" dirty="0">
                <a:latin typeface="Arial" charset="0"/>
                <a:cs typeface="Arial" charset="0"/>
              </a:rPr>
              <a:t>.</a:t>
            </a:r>
          </a:p>
        </p:txBody>
      </p:sp>
      <p:pic>
        <p:nvPicPr>
          <p:cNvPr id="5" name="Picture 4" descr="Картинка 68 из 203594">
            <a:hlinkClick r:id="rId2"/>
          </p:cNvPr>
          <p:cNvPicPr>
            <a:picLocks noChangeAspect="1" noChangeArrowheads="1" noCrop="1"/>
          </p:cNvPicPr>
          <p:nvPr/>
        </p:nvPicPr>
        <p:blipFill>
          <a:blip r:embed="rId3" cstate="email">
            <a:extLst>
              <a:ext uri="{28A0092B-C50C-407E-A947-70E740481C1C}">
                <a14:useLocalDpi xmlns:a14="http://schemas.microsoft.com/office/drawing/2010/main"/>
              </a:ext>
            </a:extLst>
          </a:blip>
          <a:srcRect/>
          <a:stretch>
            <a:fillRect/>
          </a:stretch>
        </p:blipFill>
        <p:spPr bwMode="auto">
          <a:xfrm>
            <a:off x="1619250" y="2852938"/>
            <a:ext cx="5761038" cy="3665339"/>
          </a:xfrm>
          <a:prstGeom prst="rect">
            <a:avLst/>
          </a:prstGeom>
          <a:noFill/>
          <a:ln w="9525">
            <a:noFill/>
            <a:miter lim="800000"/>
            <a:headEnd/>
            <a:tailEnd/>
          </a:ln>
        </p:spPr>
      </p:pic>
    </p:spTree>
    <p:extLst>
      <p:ext uri="{BB962C8B-B14F-4D97-AF65-F5344CB8AC3E}">
        <p14:creationId xmlns:p14="http://schemas.microsoft.com/office/powerpoint/2010/main" val="35711823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endParaRPr lang="ru-RU"/>
          </a:p>
        </p:txBody>
      </p:sp>
      <p:sp>
        <p:nvSpPr>
          <p:cNvPr id="3" name="Объект 2"/>
          <p:cNvSpPr>
            <a:spLocks noGrp="1"/>
          </p:cNvSpPr>
          <p:nvPr>
            <p:ph idx="1"/>
          </p:nvPr>
        </p:nvSpPr>
        <p:spPr/>
        <p:txBody>
          <a:bodyPr/>
          <a:lstStyle/>
          <a:p>
            <a:endParaRPr lang="ru-RU" dirty="0"/>
          </a:p>
        </p:txBody>
      </p:sp>
      <p:sp>
        <p:nvSpPr>
          <p:cNvPr id="4" name="Rectangle 4"/>
          <p:cNvSpPr>
            <a:spLocks noChangeArrowheads="1"/>
          </p:cNvSpPr>
          <p:nvPr/>
        </p:nvSpPr>
        <p:spPr bwMode="auto">
          <a:xfrm>
            <a:off x="395538" y="868234"/>
            <a:ext cx="8712967" cy="923330"/>
          </a:xfrm>
          <a:prstGeom prst="rect">
            <a:avLst/>
          </a:prstGeom>
          <a:noFill/>
          <a:ln w="9525">
            <a:noFill/>
            <a:miter lim="800000"/>
            <a:headEnd/>
            <a:tailEnd/>
          </a:ln>
        </p:spPr>
        <p:txBody>
          <a:bodyPr wrap="square" anchor="ctr">
            <a:spAutoFit/>
          </a:bodyPr>
          <a:lstStyle/>
          <a:p>
            <a:br>
              <a:rPr lang="ru-RU" dirty="0"/>
            </a:br>
            <a:r>
              <a:rPr lang="uz" dirty="0"/>
              <a:t> </a:t>
            </a:r>
            <a:br>
              <a:rPr lang="ru-RU" dirty="0">
                <a:solidFill>
                  <a:srgbClr val="002060"/>
                </a:solidFill>
              </a:rPr>
            </a:br>
            <a:endParaRPr lang="ru-RU" dirty="0">
              <a:solidFill>
                <a:srgbClr val="002060"/>
              </a:solidFill>
              <a:latin typeface="Arial" charset="0"/>
              <a:cs typeface="Arial" charset="0"/>
            </a:endParaRPr>
          </a:p>
        </p:txBody>
      </p:sp>
      <p:sp>
        <p:nvSpPr>
          <p:cNvPr id="5" name="Прямоугольник 4"/>
          <p:cNvSpPr/>
          <p:nvPr/>
        </p:nvSpPr>
        <p:spPr>
          <a:xfrm>
            <a:off x="251520" y="980729"/>
            <a:ext cx="8712968" cy="2862322"/>
          </a:xfrm>
          <a:prstGeom prst="rect">
            <a:avLst/>
          </a:prstGeom>
        </p:spPr>
        <p:txBody>
          <a:bodyPr wrap="square">
            <a:spAutoFit/>
          </a:bodyPr>
          <a:lstStyle/>
          <a:p>
            <a:pPr algn="just"/>
            <a:r>
              <a:rPr lang="uz" sz="2400" u="sng" dirty="0">
                <a:solidFill>
                  <a:srgbClr val="002060"/>
                </a:solidFill>
              </a:rPr>
              <a:t>Rastr grafikasi elektron ( </a:t>
            </a:r>
            <a:r>
              <a:rPr lang="uz" sz="2400" dirty="0" err="1">
                <a:solidFill>
                  <a:srgbClr val="002060"/>
                </a:solidFill>
              </a:rPr>
              <a:t>multimedia ) va bosma nashrlarni </a:t>
            </a:r>
            <a:r>
              <a:rPr lang="uz" sz="2400" dirty="0">
                <a:solidFill>
                  <a:srgbClr val="002060"/>
                </a:solidFill>
              </a:rPr>
              <a:t>ishlab chiqishda qo'llaniladi . Rastr grafikasi yordamida yaratilgan rasmlar kamdan-kam hollarda kompyuter dasturlari yordamida qo'lda yaratiladi. Buning uchun ko'pincha rassomlar yoki fotosuratlar tomonidan tayyorlangan skanerlangan rasmlardan foydalaniladi.</a:t>
            </a:r>
            <a:br>
              <a:rPr lang="ru-RU" dirty="0"/>
            </a:br>
            <a:r>
              <a:rPr lang="uz" dirty="0"/>
              <a:t> </a:t>
            </a:r>
            <a:br>
              <a:rPr lang="ru-RU" dirty="0"/>
            </a:br>
            <a:r>
              <a:rPr lang="uz" dirty="0">
                <a:solidFill>
                  <a:srgbClr val="002060"/>
                </a:solidFill>
              </a:rPr>
              <a:t>,</a:t>
            </a:r>
          </a:p>
        </p:txBody>
      </p:sp>
      <p:pic>
        <p:nvPicPr>
          <p:cNvPr id="6" name="Picture 2" descr="http://im8-tub-ru.yandex.net/i?id=434242553-28-72"/>
          <p:cNvPicPr>
            <a:picLocks noChangeAspect="1" noChangeArrowheads="1"/>
          </p:cNvPicPr>
          <p:nvPr/>
        </p:nvPicPr>
        <p:blipFill>
          <a:blip r:embed="rId2" cstate="print">
            <a:lum bright="-10000"/>
          </a:blip>
          <a:srcRect/>
          <a:stretch>
            <a:fillRect/>
          </a:stretch>
        </p:blipFill>
        <p:spPr bwMode="auto">
          <a:xfrm>
            <a:off x="251520" y="4221088"/>
            <a:ext cx="2160240" cy="1728192"/>
          </a:xfrm>
          <a:prstGeom prst="rect">
            <a:avLst/>
          </a:prstGeom>
          <a:noFill/>
        </p:spPr>
      </p:pic>
      <p:pic>
        <p:nvPicPr>
          <p:cNvPr id="7" name="Picture 6" descr="http://im3-tub-ru.yandex.net/i?id=121675843-05-72"/>
          <p:cNvPicPr>
            <a:picLocks noChangeAspect="1" noChangeArrowheads="1"/>
          </p:cNvPicPr>
          <p:nvPr/>
        </p:nvPicPr>
        <p:blipFill>
          <a:blip r:embed="rId3" cstate="print"/>
          <a:srcRect/>
          <a:stretch>
            <a:fillRect/>
          </a:stretch>
        </p:blipFill>
        <p:spPr bwMode="auto">
          <a:xfrm>
            <a:off x="6732240" y="4221088"/>
            <a:ext cx="2182738" cy="1728192"/>
          </a:xfrm>
          <a:prstGeom prst="rect">
            <a:avLst/>
          </a:prstGeom>
          <a:noFill/>
        </p:spPr>
      </p:pic>
      <p:pic>
        <p:nvPicPr>
          <p:cNvPr id="8" name="Picture 10" descr="http://im2-tub-ru.yandex.net/i?id=323897856-14-72"/>
          <p:cNvPicPr>
            <a:picLocks noChangeAspect="1" noChangeArrowheads="1"/>
          </p:cNvPicPr>
          <p:nvPr/>
        </p:nvPicPr>
        <p:blipFill>
          <a:blip r:embed="rId4" cstate="print"/>
          <a:srcRect/>
          <a:stretch>
            <a:fillRect/>
          </a:stretch>
        </p:blipFill>
        <p:spPr bwMode="auto">
          <a:xfrm>
            <a:off x="3419872" y="4221088"/>
            <a:ext cx="2232248" cy="1728192"/>
          </a:xfrm>
          <a:prstGeom prst="rect">
            <a:avLst/>
          </a:prstGeom>
          <a:noFill/>
        </p:spPr>
      </p:pic>
    </p:spTree>
    <p:extLst>
      <p:ext uri="{BB962C8B-B14F-4D97-AF65-F5344CB8AC3E}">
        <p14:creationId xmlns:p14="http://schemas.microsoft.com/office/powerpoint/2010/main" val="22035867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endParaRPr lang="ru-RU"/>
          </a:p>
        </p:txBody>
      </p:sp>
      <p:sp>
        <p:nvSpPr>
          <p:cNvPr id="3" name="Объект 2"/>
          <p:cNvSpPr>
            <a:spLocks noGrp="1"/>
          </p:cNvSpPr>
          <p:nvPr>
            <p:ph idx="1"/>
          </p:nvPr>
        </p:nvSpPr>
        <p:spPr/>
        <p:txBody>
          <a:bodyPr/>
          <a:lstStyle/>
          <a:p>
            <a:endParaRPr lang="ru-RU" dirty="0"/>
          </a:p>
        </p:txBody>
      </p:sp>
      <p:sp>
        <p:nvSpPr>
          <p:cNvPr id="4" name="Rectangle 2"/>
          <p:cNvSpPr txBox="1">
            <a:spLocks noChangeArrowheads="1"/>
          </p:cNvSpPr>
          <p:nvPr/>
        </p:nvSpPr>
        <p:spPr>
          <a:xfrm>
            <a:off x="250827" y="188913"/>
            <a:ext cx="8569325" cy="1143000"/>
          </a:xfrm>
          <a:prstGeom prst="rect">
            <a:avLst/>
          </a:prstGeom>
        </p:spPr>
        <p:txBody>
          <a:bodyPr vert="horz" lIns="91440" tIns="45720" rIns="91440" bIns="45720" rtlCol="0" anchor="ctr">
            <a:noAutofit/>
          </a:bodyPr>
          <a:lstStyle>
            <a:lvl1pPr algn="l" defTabSz="914400" rtl="0" eaLnBrk="1" latinLnBrk="0" hangingPunct="1">
              <a:spcBef>
                <a:spcPct val="0"/>
              </a:spcBef>
              <a:buNone/>
              <a:defRPr sz="2800" kern="1200" cap="all" baseline="0">
                <a:solidFill>
                  <a:schemeClr val="tx1"/>
                </a:solidFill>
                <a:latin typeface="+mj-lt"/>
                <a:ea typeface="+mj-ea"/>
                <a:cs typeface="+mj-cs"/>
              </a:defRPr>
            </a:lvl1pPr>
          </a:lstStyle>
          <a:p>
            <a:pPr algn="ctr">
              <a:defRPr/>
            </a:pPr>
            <a:r>
              <a:rPr lang="uz" sz="4000" b="1" dirty="0">
                <a:solidFill>
                  <a:schemeClr val="accent2"/>
                </a:solidFill>
                <a:effectLst>
                  <a:outerShdw blurRad="38100" dist="38100" dir="2700000" algn="tl">
                    <a:srgbClr val="808080"/>
                  </a:outerShdw>
                </a:effectLst>
              </a:rPr>
              <a:t>Rastrli grafikaning afzalliklari</a:t>
            </a:r>
          </a:p>
        </p:txBody>
      </p:sp>
      <p:sp>
        <p:nvSpPr>
          <p:cNvPr id="5" name="Rectangle 3"/>
          <p:cNvSpPr txBox="1">
            <a:spLocks noChangeArrowheads="1"/>
          </p:cNvSpPr>
          <p:nvPr/>
        </p:nvSpPr>
        <p:spPr>
          <a:xfrm>
            <a:off x="1032966" y="1528467"/>
            <a:ext cx="7283450" cy="5068887"/>
          </a:xfrm>
          <a:prstGeom prst="rect">
            <a:avLst/>
          </a:prstGeom>
        </p:spPr>
        <p:txBody>
          <a:bodyPr vert="horz" lIns="91440" tIns="45720" rIns="91440" bIns="45720" rtlCol="0">
            <a:normAutofit/>
          </a:bodyPr>
          <a:lstStyle>
            <a:lvl1pPr marL="342900" indent="-342900" algn="l" defTabSz="914400" rtl="0" eaLnBrk="1" latinLnBrk="0" hangingPunct="1">
              <a:spcBef>
                <a:spcPts val="800"/>
              </a:spcBef>
              <a:buFont typeface="Arial" pitchFamily="34" charset="0"/>
              <a:buNone/>
              <a:defRPr sz="1600" b="1" kern="1200">
                <a:solidFill>
                  <a:schemeClr val="tx1"/>
                </a:solidFill>
                <a:latin typeface="+mn-lt"/>
                <a:ea typeface="+mn-ea"/>
                <a:cs typeface="+mn-cs"/>
              </a:defRPr>
            </a:lvl1pPr>
            <a:lvl2pPr marL="173736" indent="-173736" algn="l" defTabSz="914400" rtl="0" eaLnBrk="1" latinLnBrk="0" hangingPunct="1">
              <a:spcBef>
                <a:spcPts val="300"/>
              </a:spcBef>
              <a:buClr>
                <a:schemeClr val="accent2"/>
              </a:buClr>
              <a:buFont typeface="Wingdings" pitchFamily="2" charset="2"/>
              <a:buChar char="§"/>
              <a:defRPr sz="1600" kern="1200">
                <a:solidFill>
                  <a:schemeClr val="tx1"/>
                </a:solidFill>
                <a:latin typeface="+mn-lt"/>
                <a:ea typeface="+mn-ea"/>
                <a:cs typeface="+mn-cs"/>
              </a:defRPr>
            </a:lvl2pPr>
            <a:lvl3pPr marL="402336" indent="-164592" algn="l" defTabSz="914400" rtl="0" eaLnBrk="1" latinLnBrk="0" hangingPunct="1">
              <a:spcBef>
                <a:spcPts val="300"/>
              </a:spcBef>
              <a:buClr>
                <a:schemeClr val="accent2"/>
              </a:buClr>
              <a:buFont typeface="Wingdings" pitchFamily="2" charset="2"/>
              <a:buChar char="§"/>
              <a:defRPr sz="1600" kern="1200">
                <a:solidFill>
                  <a:schemeClr val="tx1"/>
                </a:solidFill>
                <a:latin typeface="+mn-lt"/>
                <a:ea typeface="+mn-ea"/>
                <a:cs typeface="+mn-cs"/>
              </a:defRPr>
            </a:lvl3pPr>
            <a:lvl4pPr marL="630936" indent="-164592" algn="l" defTabSz="914400" rtl="0" eaLnBrk="1" latinLnBrk="0" hangingPunct="1">
              <a:spcBef>
                <a:spcPts val="300"/>
              </a:spcBef>
              <a:buClr>
                <a:schemeClr val="accent2"/>
              </a:buClr>
              <a:buFont typeface="Wingdings" pitchFamily="2" charset="2"/>
              <a:buChar char="§"/>
              <a:defRPr sz="1600" kern="1200">
                <a:solidFill>
                  <a:schemeClr val="tx1"/>
                </a:solidFill>
                <a:latin typeface="+mn-lt"/>
                <a:ea typeface="+mn-ea"/>
                <a:cs typeface="+mn-cs"/>
              </a:defRPr>
            </a:lvl4pPr>
            <a:lvl5pPr marL="859536" indent="-173736" algn="l" defTabSz="914400" rtl="0" eaLnBrk="1" latinLnBrk="0" hangingPunct="1">
              <a:spcBef>
                <a:spcPts val="300"/>
              </a:spcBef>
              <a:buClr>
                <a:schemeClr val="accent2"/>
              </a:buClr>
              <a:buFont typeface="Wingdings" pitchFamily="2" charset="2"/>
              <a:buChar char="§"/>
              <a:defRPr sz="1600" kern="1200">
                <a:solidFill>
                  <a:schemeClr val="tx1"/>
                </a:solidFill>
                <a:latin typeface="+mn-lt"/>
                <a:ea typeface="+mn-ea"/>
                <a:cs typeface="+mn-cs"/>
              </a:defRPr>
            </a:lvl5pPr>
            <a:lvl6pPr marL="1097280" indent="-173736"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6pPr>
            <a:lvl7pPr marL="1353312" indent="-164592"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7pPr>
            <a:lvl8pPr marL="1581912" indent="-164592"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8pPr>
            <a:lvl9pPr marL="1792224" indent="-164592"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9pPr>
          </a:lstStyle>
          <a:p>
            <a:pPr algn="ctr"/>
            <a:r>
              <a:rPr lang="uz" altLang="ru-RU" sz="2400" dirty="0"/>
              <a:t>Yuqori aniqlikda, rastr tasvir fotografik sifatga ega;</a:t>
            </a:r>
          </a:p>
          <a:p>
            <a:pPr algn="ctr"/>
            <a:r>
              <a:rPr lang="uz" altLang="ru-RU" sz="2400" u="sng" dirty="0"/>
              <a:t>Rastr muharrirlari </a:t>
            </a:r>
            <a:r>
              <a:rPr lang="uz" altLang="ru-RU" sz="2400" dirty="0"/>
              <a:t>eski fotosuratlarni qayta tiklash, nuqsonlarni olib tashlash, soyalar qo'shish, alohida piksellarning ranglarini o'zgartirish va boshqalarga imkon beradi.</a:t>
            </a:r>
          </a:p>
        </p:txBody>
      </p:sp>
      <p:pic>
        <p:nvPicPr>
          <p:cNvPr id="6" name="Picture 5" descr="C:\Мои документы\Proekt_Morozov\ROSE.bmp"/>
          <p:cNvPicPr>
            <a:picLocks noChangeAspect="1" noChangeArrowheads="1"/>
          </p:cNvPicPr>
          <p:nvPr/>
        </p:nvPicPr>
        <p:blipFill>
          <a:blip r:embed="rId2">
            <a:lum bright="70000" contrast="-70000"/>
            <a:grayscl/>
            <a:extLst>
              <a:ext uri="{28A0092B-C50C-407E-A947-70E740481C1C}">
                <a14:useLocalDpi xmlns:a14="http://schemas.microsoft.com/office/drawing/2010/main" val="0"/>
              </a:ext>
            </a:extLst>
          </a:blip>
          <a:srcRect/>
          <a:stretch>
            <a:fillRect/>
          </a:stretch>
        </p:blipFill>
        <p:spPr bwMode="auto">
          <a:xfrm>
            <a:off x="6250215" y="4149080"/>
            <a:ext cx="2482329" cy="2426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descr="C:\Мои документы\Proekt_Morozov\ROSE.bmp"/>
          <p:cNvPicPr>
            <a:picLocks noChangeAspect="1" noChangeArrowheads="1"/>
          </p:cNvPicPr>
          <p:nvPr/>
        </p:nvPicPr>
        <p:blipFill>
          <a:blip r:embed="rId2">
            <a:grayscl/>
            <a:extLst>
              <a:ext uri="{28A0092B-C50C-407E-A947-70E740481C1C}">
                <a14:useLocalDpi xmlns:a14="http://schemas.microsoft.com/office/drawing/2010/main" val="0"/>
              </a:ext>
            </a:extLst>
          </a:blip>
          <a:srcRect/>
          <a:stretch>
            <a:fillRect/>
          </a:stretch>
        </p:blipFill>
        <p:spPr bwMode="auto">
          <a:xfrm>
            <a:off x="3347864" y="4149080"/>
            <a:ext cx="2614244" cy="2426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7" descr="C:\Мои документы\Proekt_Morozov\ROSE.bm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8" y="4179912"/>
            <a:ext cx="2809065" cy="2426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948241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pPr algn="ctr"/>
            <a:r>
              <a:rPr lang="uz" dirty="0">
                <a:solidFill>
                  <a:srgbClr val="FF0000"/>
                </a:solidFill>
              </a:rPr>
              <a:t>QAYSLAR</a:t>
            </a:r>
          </a:p>
        </p:txBody>
      </p:sp>
      <p:sp>
        <p:nvSpPr>
          <p:cNvPr id="3" name="Объект 2"/>
          <p:cNvSpPr>
            <a:spLocks noGrp="1"/>
          </p:cNvSpPr>
          <p:nvPr>
            <p:ph idx="1"/>
          </p:nvPr>
        </p:nvSpPr>
        <p:spPr>
          <a:xfrm>
            <a:off x="827584" y="924702"/>
            <a:ext cx="7520940" cy="3579849"/>
          </a:xfrm>
        </p:spPr>
        <p:txBody>
          <a:bodyPr/>
          <a:lstStyle/>
          <a:p>
            <a:r>
              <a:rPr lang="uz" altLang="ru-RU" u="sng" dirty="0"/>
              <a:t>Grafik fayllarning katta o'lchami </a:t>
            </a:r>
            <a:r>
              <a:rPr lang="uz" altLang="ru-RU" dirty="0"/>
              <a:t>(har bir nuqta haqida ma'lumot faylda saqlanadi).</a:t>
            </a:r>
          </a:p>
          <a:p>
            <a:r>
              <a:rPr lang="uz" altLang="ru-RU" dirty="0"/>
              <a:t>O'lchamlarni o'zgartirish va boshqa transformatsiyalar sodir bo'lganda yuzaga keladigan buzilishlar.</a:t>
            </a:r>
          </a:p>
          <a:p>
            <a:endParaRPr lang="ru-RU" dirty="0"/>
          </a:p>
        </p:txBody>
      </p:sp>
      <p:pic>
        <p:nvPicPr>
          <p:cNvPr id="4"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502" y="5033342"/>
            <a:ext cx="1871663" cy="192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52" y="2852936"/>
            <a:ext cx="2398713" cy="2071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4" descr="часы"/>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11738" y="3357563"/>
            <a:ext cx="4132262" cy="2393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57502" y="3000377"/>
            <a:ext cx="3929063" cy="337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698820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endParaRPr lang="ru-RU"/>
          </a:p>
        </p:txBody>
      </p:sp>
      <p:sp>
        <p:nvSpPr>
          <p:cNvPr id="3" name="Объект 2"/>
          <p:cNvSpPr>
            <a:spLocks noGrp="1"/>
          </p:cNvSpPr>
          <p:nvPr>
            <p:ph idx="1"/>
          </p:nvPr>
        </p:nvSpPr>
        <p:spPr/>
        <p:txBody>
          <a:bodyPr>
            <a:normAutofit/>
          </a:bodyPr>
          <a:lstStyle/>
          <a:p>
            <a:r>
              <a:rPr lang="uz" sz="4000" dirty="0">
                <a:solidFill>
                  <a:srgbClr val="FF0000"/>
                </a:solidFill>
              </a:rPr>
              <a:t>Grafik muharrirlar:</a:t>
            </a:r>
          </a:p>
        </p:txBody>
      </p:sp>
      <p:sp>
        <p:nvSpPr>
          <p:cNvPr id="4" name="Прямоугольник 3"/>
          <p:cNvSpPr/>
          <p:nvPr/>
        </p:nvSpPr>
        <p:spPr>
          <a:xfrm>
            <a:off x="642938" y="2357438"/>
            <a:ext cx="8215312" cy="584200"/>
          </a:xfrm>
          <a:prstGeom prst="rect">
            <a:avLst/>
          </a:prstGeom>
        </p:spPr>
        <p:style>
          <a:lnRef idx="1">
            <a:schemeClr val="accent2"/>
          </a:lnRef>
          <a:fillRef idx="3">
            <a:schemeClr val="accent2"/>
          </a:fillRef>
          <a:effectRef idx="2">
            <a:schemeClr val="accent2"/>
          </a:effectRef>
          <a:fontRef idx="minor">
            <a:schemeClr val="lt1"/>
          </a:fontRef>
        </p:style>
        <p:txBody>
          <a:bodyPr>
            <a:spAutoFit/>
          </a:bodyPr>
          <a:lstStyle/>
          <a:p>
            <a:pPr>
              <a:defRPr/>
            </a:pPr>
            <a:r>
              <a:rPr lang="uz" sz="3200" dirty="0"/>
              <a:t>Paint, Adobe Photoshop</a:t>
            </a:r>
            <a:endParaRPr lang="ru-RU" sz="3200" dirty="0"/>
          </a:p>
        </p:txBody>
      </p:sp>
      <p:pic>
        <p:nvPicPr>
          <p:cNvPr id="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4315" y="3143252"/>
            <a:ext cx="3690937" cy="346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Object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43377" y="3286125"/>
            <a:ext cx="4784725" cy="294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77808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uz" u="sng" dirty="0">
                <a:solidFill>
                  <a:srgbClr val="FF0000"/>
                </a:solidFill>
              </a:rPr>
              <a:t>Vektor grafika</a:t>
            </a:r>
            <a:endParaRPr lang="ru-RU" dirty="0">
              <a:solidFill>
                <a:srgbClr val="FF0000"/>
              </a:solidFill>
            </a:endParaRPr>
          </a:p>
        </p:txBody>
      </p:sp>
      <p:sp>
        <p:nvSpPr>
          <p:cNvPr id="3" name="Объект 2"/>
          <p:cNvSpPr>
            <a:spLocks noGrp="1"/>
          </p:cNvSpPr>
          <p:nvPr>
            <p:ph idx="1"/>
          </p:nvPr>
        </p:nvSpPr>
        <p:spPr/>
        <p:txBody>
          <a:bodyPr/>
          <a:lstStyle/>
          <a:p>
            <a:endParaRPr lang="ru-RU"/>
          </a:p>
        </p:txBody>
      </p:sp>
      <p:sp>
        <p:nvSpPr>
          <p:cNvPr id="4" name="Rectangle 4"/>
          <p:cNvSpPr>
            <a:spLocks noChangeArrowheads="1"/>
          </p:cNvSpPr>
          <p:nvPr/>
        </p:nvSpPr>
        <p:spPr bwMode="auto">
          <a:xfrm>
            <a:off x="251522" y="943855"/>
            <a:ext cx="8712967" cy="646331"/>
          </a:xfrm>
          <a:prstGeom prst="rect">
            <a:avLst/>
          </a:prstGeom>
          <a:noFill/>
          <a:ln w="9525">
            <a:noFill/>
            <a:miter lim="800000"/>
            <a:headEnd/>
            <a:tailEnd/>
          </a:ln>
        </p:spPr>
        <p:txBody>
          <a:bodyPr wrap="square" anchor="ctr">
            <a:spAutoFit/>
          </a:bodyPr>
          <a:lstStyle/>
          <a:p>
            <a:r>
              <a:rPr lang="uz" dirty="0"/>
              <a:t> </a:t>
            </a:r>
            <a:br>
              <a:rPr lang="ru-RU" dirty="0">
                <a:solidFill>
                  <a:srgbClr val="002060"/>
                </a:solidFill>
              </a:rPr>
            </a:br>
            <a:endParaRPr lang="ru-RU" dirty="0">
              <a:solidFill>
                <a:srgbClr val="002060"/>
              </a:solidFill>
              <a:latin typeface="Arial" charset="0"/>
              <a:cs typeface="Arial" charset="0"/>
            </a:endParaRPr>
          </a:p>
        </p:txBody>
      </p:sp>
      <p:sp>
        <p:nvSpPr>
          <p:cNvPr id="5" name="Прямоугольник 4"/>
          <p:cNvSpPr/>
          <p:nvPr/>
        </p:nvSpPr>
        <p:spPr>
          <a:xfrm>
            <a:off x="251520" y="1026897"/>
            <a:ext cx="8892480" cy="3083921"/>
          </a:xfrm>
          <a:prstGeom prst="rect">
            <a:avLst/>
          </a:prstGeom>
        </p:spPr>
        <p:txBody>
          <a:bodyPr wrap="square">
            <a:spAutoFit/>
          </a:bodyPr>
          <a:lstStyle/>
          <a:p>
            <a:pPr algn="just" defTabSz="612000">
              <a:lnSpc>
                <a:spcPct val="120000"/>
              </a:lnSpc>
            </a:pPr>
            <a:r>
              <a:rPr lang="uz" sz="2400" dirty="0">
                <a:solidFill>
                  <a:srgbClr val="002060"/>
                </a:solidFill>
              </a:rPr>
              <a:t>Bu tasvirni segmentlar va yoylar to'plami va boshqalar sifatida ifodalash usulidir. </a:t>
            </a:r>
            <a:r>
              <a:rPr lang="uz" sz="2400" b="1" dirty="0">
                <a:solidFill>
                  <a:srgbClr val="002060"/>
                </a:solidFill>
              </a:rPr>
              <a:t>Vektor </a:t>
            </a:r>
            <a:r>
              <a:rPr lang="uz" sz="2400" dirty="0">
                <a:solidFill>
                  <a:srgbClr val="002060"/>
                </a:solidFill>
              </a:rPr>
              <a:t>- ob'ektni tavsiflovchi ma'lumotlar to'plami. </a:t>
            </a:r>
            <a:br>
              <a:rPr lang="ru-RU" sz="2400" dirty="0">
                <a:solidFill>
                  <a:srgbClr val="002060"/>
                </a:solidFill>
              </a:rPr>
            </a:br>
            <a:r>
              <a:rPr lang="uz" sz="2400" dirty="0">
                <a:solidFill>
                  <a:srgbClr val="002060"/>
                </a:solidFill>
              </a:rPr>
              <a:t>Vektorli grafik dasturiy ta'minot birinchi navbatda illyustratsiyalar yaratish va kamroq darajada ularni qayta ishlash uchun mo'ljallangan </a:t>
            </a:r>
            <a:br>
              <a:rPr lang="ru-RU" dirty="0"/>
            </a:br>
            <a:r>
              <a:rPr lang="uz" dirty="0">
                <a:solidFill>
                  <a:srgbClr val="002060"/>
                </a:solidFill>
              </a:rPr>
              <a:t>.</a:t>
            </a:r>
          </a:p>
        </p:txBody>
      </p:sp>
      <p:pic>
        <p:nvPicPr>
          <p:cNvPr id="6" name="Picture 2" descr="http://im2-tub-ru.yandex.net/i?id=560559644-38-72"/>
          <p:cNvPicPr>
            <a:picLocks noChangeAspect="1" noChangeArrowheads="1"/>
          </p:cNvPicPr>
          <p:nvPr/>
        </p:nvPicPr>
        <p:blipFill>
          <a:blip r:embed="rId2" cstate="print"/>
          <a:srcRect/>
          <a:stretch>
            <a:fillRect/>
          </a:stretch>
        </p:blipFill>
        <p:spPr bwMode="auto">
          <a:xfrm>
            <a:off x="251520" y="4267254"/>
            <a:ext cx="2160240" cy="1656184"/>
          </a:xfrm>
          <a:prstGeom prst="rect">
            <a:avLst/>
          </a:prstGeom>
          <a:noFill/>
        </p:spPr>
      </p:pic>
      <p:pic>
        <p:nvPicPr>
          <p:cNvPr id="7" name="Picture 4" descr="http://im3-tub-ru.yandex.net/i?id=273972823-65-72"/>
          <p:cNvPicPr>
            <a:picLocks noChangeAspect="1" noChangeArrowheads="1"/>
          </p:cNvPicPr>
          <p:nvPr/>
        </p:nvPicPr>
        <p:blipFill>
          <a:blip r:embed="rId3" cstate="print">
            <a:lum contrast="-20000"/>
          </a:blip>
          <a:srcRect/>
          <a:stretch>
            <a:fillRect/>
          </a:stretch>
        </p:blipFill>
        <p:spPr bwMode="auto">
          <a:xfrm>
            <a:off x="3419872" y="4267254"/>
            <a:ext cx="2232248" cy="1656184"/>
          </a:xfrm>
          <a:prstGeom prst="rect">
            <a:avLst/>
          </a:prstGeom>
          <a:noFill/>
        </p:spPr>
      </p:pic>
      <p:pic>
        <p:nvPicPr>
          <p:cNvPr id="8" name="Picture 6" descr="http://im7-tub-ru.yandex.net/i?id=542655333-30-72"/>
          <p:cNvPicPr>
            <a:picLocks noChangeAspect="1" noChangeArrowheads="1"/>
          </p:cNvPicPr>
          <p:nvPr/>
        </p:nvPicPr>
        <p:blipFill>
          <a:blip r:embed="rId4" cstate="print"/>
          <a:srcRect/>
          <a:stretch>
            <a:fillRect/>
          </a:stretch>
        </p:blipFill>
        <p:spPr bwMode="auto">
          <a:xfrm>
            <a:off x="6732240" y="4267254"/>
            <a:ext cx="2148830" cy="1656184"/>
          </a:xfrm>
          <a:prstGeom prst="rect">
            <a:avLst/>
          </a:prstGeom>
          <a:noFill/>
        </p:spPr>
      </p:pic>
    </p:spTree>
    <p:extLst>
      <p:ext uri="{BB962C8B-B14F-4D97-AF65-F5344CB8AC3E}">
        <p14:creationId xmlns:p14="http://schemas.microsoft.com/office/powerpoint/2010/main" val="4742156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8A9E486-F914-41EE-839C-005AF1D955C3}"/>
              </a:ext>
            </a:extLst>
          </p:cNvPr>
          <p:cNvSpPr>
            <a:spLocks noGrp="1"/>
          </p:cNvSpPr>
          <p:nvPr>
            <p:ph type="title"/>
          </p:nvPr>
        </p:nvSpPr>
        <p:spPr>
          <a:xfrm>
            <a:off x="971600" y="1556792"/>
            <a:ext cx="7520940" cy="548640"/>
          </a:xfrm>
        </p:spPr>
        <p:txBody>
          <a:bodyPr>
            <a:normAutofit fontScale="90000"/>
          </a:bodyPr>
          <a:lstStyle/>
          <a:p>
            <a:pPr algn="ctr"/>
            <a:r>
              <a:rPr lang="uz" sz="4000" dirty="0"/>
              <a:t>Kompyuter grafikasi nima?</a:t>
            </a:r>
            <a:endParaRPr lang="en-US" sz="4000" dirty="0"/>
          </a:p>
        </p:txBody>
      </p:sp>
      <p:sp>
        <p:nvSpPr>
          <p:cNvPr id="3" name="Объект 2">
            <a:extLst>
              <a:ext uri="{FF2B5EF4-FFF2-40B4-BE49-F238E27FC236}">
                <a16:creationId xmlns:a16="http://schemas.microsoft.com/office/drawing/2014/main" id="{939B84A1-3F54-4B83-9988-0010D51C4121}"/>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12168857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endParaRPr lang="ru-RU" i="1" dirty="0"/>
          </a:p>
        </p:txBody>
      </p:sp>
      <p:sp>
        <p:nvSpPr>
          <p:cNvPr id="3" name="Объект 2"/>
          <p:cNvSpPr>
            <a:spLocks noGrp="1"/>
          </p:cNvSpPr>
          <p:nvPr>
            <p:ph idx="1"/>
          </p:nvPr>
        </p:nvSpPr>
        <p:spPr/>
        <p:txBody>
          <a:bodyPr/>
          <a:lstStyle/>
          <a:p>
            <a:endParaRPr lang="ru-RU" dirty="0"/>
          </a:p>
        </p:txBody>
      </p:sp>
      <p:sp>
        <p:nvSpPr>
          <p:cNvPr id="4" name="Rectangle 2"/>
          <p:cNvSpPr txBox="1">
            <a:spLocks noChangeArrowheads="1"/>
          </p:cNvSpPr>
          <p:nvPr/>
        </p:nvSpPr>
        <p:spPr>
          <a:xfrm>
            <a:off x="457200" y="274638"/>
            <a:ext cx="8229600" cy="1143000"/>
          </a:xfrm>
          <a:prstGeom prst="rect">
            <a:avLst/>
          </a:prstGeom>
        </p:spPr>
        <p:txBody>
          <a:bodyPr vert="horz" lIns="91440" tIns="45720" rIns="91440" bIns="45720" rtlCol="0" anchor="ctr">
            <a:noAutofit/>
          </a:bodyPr>
          <a:lstStyle>
            <a:lvl1pPr algn="l" defTabSz="914400" rtl="0" eaLnBrk="1" latinLnBrk="0" hangingPunct="1">
              <a:spcBef>
                <a:spcPct val="0"/>
              </a:spcBef>
              <a:buNone/>
              <a:defRPr sz="2800" kern="1200" cap="all" baseline="0">
                <a:solidFill>
                  <a:schemeClr val="tx1"/>
                </a:solidFill>
                <a:latin typeface="+mj-lt"/>
                <a:ea typeface="+mj-ea"/>
                <a:cs typeface="+mj-cs"/>
              </a:defRPr>
            </a:lvl1pPr>
          </a:lstStyle>
          <a:p>
            <a:pPr>
              <a:defRPr/>
            </a:pPr>
            <a:r>
              <a:rPr lang="uz" b="1" dirty="0">
                <a:solidFill>
                  <a:srgbClr val="FF0000"/>
                </a:solidFill>
                <a:effectLst>
                  <a:outerShdw blurRad="38100" dist="38100" dir="2700000" algn="tl">
                    <a:srgbClr val="808080"/>
                  </a:outerShdw>
                </a:effectLst>
              </a:rPr>
              <a:t>Vektor tasvirlar</a:t>
            </a:r>
          </a:p>
        </p:txBody>
      </p:sp>
      <p:sp>
        <p:nvSpPr>
          <p:cNvPr id="5" name="Rectangle 3"/>
          <p:cNvSpPr txBox="1">
            <a:spLocks noChangeArrowheads="1"/>
          </p:cNvSpPr>
          <p:nvPr/>
        </p:nvSpPr>
        <p:spPr>
          <a:xfrm>
            <a:off x="357188" y="1357313"/>
            <a:ext cx="8229600" cy="4525962"/>
          </a:xfrm>
          <a:prstGeom prst="rect">
            <a:avLst/>
          </a:prstGeom>
        </p:spPr>
        <p:txBody>
          <a:bodyPr vert="horz" lIns="91440" tIns="45720" rIns="91440" bIns="45720" rtlCol="0">
            <a:normAutofit/>
          </a:bodyPr>
          <a:lstStyle>
            <a:lvl1pPr marL="342900" indent="-342900" algn="l" defTabSz="914400" rtl="0" eaLnBrk="1" latinLnBrk="0" hangingPunct="1">
              <a:spcBef>
                <a:spcPts val="800"/>
              </a:spcBef>
              <a:buFont typeface="Arial" pitchFamily="34" charset="0"/>
              <a:buNone/>
              <a:defRPr sz="1600" b="1" kern="1200">
                <a:solidFill>
                  <a:schemeClr val="tx1"/>
                </a:solidFill>
                <a:latin typeface="+mn-lt"/>
                <a:ea typeface="+mn-ea"/>
                <a:cs typeface="+mn-cs"/>
              </a:defRPr>
            </a:lvl1pPr>
            <a:lvl2pPr marL="173736" indent="-173736" algn="l" defTabSz="914400" rtl="0" eaLnBrk="1" latinLnBrk="0" hangingPunct="1">
              <a:spcBef>
                <a:spcPts val="300"/>
              </a:spcBef>
              <a:buClr>
                <a:schemeClr val="accent2"/>
              </a:buClr>
              <a:buFont typeface="Wingdings" pitchFamily="2" charset="2"/>
              <a:buChar char="§"/>
              <a:defRPr sz="1600" kern="1200">
                <a:solidFill>
                  <a:schemeClr val="tx1"/>
                </a:solidFill>
                <a:latin typeface="+mn-lt"/>
                <a:ea typeface="+mn-ea"/>
                <a:cs typeface="+mn-cs"/>
              </a:defRPr>
            </a:lvl2pPr>
            <a:lvl3pPr marL="402336" indent="-164592" algn="l" defTabSz="914400" rtl="0" eaLnBrk="1" latinLnBrk="0" hangingPunct="1">
              <a:spcBef>
                <a:spcPts val="300"/>
              </a:spcBef>
              <a:buClr>
                <a:schemeClr val="accent2"/>
              </a:buClr>
              <a:buFont typeface="Wingdings" pitchFamily="2" charset="2"/>
              <a:buChar char="§"/>
              <a:defRPr sz="1600" kern="1200">
                <a:solidFill>
                  <a:schemeClr val="tx1"/>
                </a:solidFill>
                <a:latin typeface="+mn-lt"/>
                <a:ea typeface="+mn-ea"/>
                <a:cs typeface="+mn-cs"/>
              </a:defRPr>
            </a:lvl3pPr>
            <a:lvl4pPr marL="630936" indent="-164592" algn="l" defTabSz="914400" rtl="0" eaLnBrk="1" latinLnBrk="0" hangingPunct="1">
              <a:spcBef>
                <a:spcPts val="300"/>
              </a:spcBef>
              <a:buClr>
                <a:schemeClr val="accent2"/>
              </a:buClr>
              <a:buFont typeface="Wingdings" pitchFamily="2" charset="2"/>
              <a:buChar char="§"/>
              <a:defRPr sz="1600" kern="1200">
                <a:solidFill>
                  <a:schemeClr val="tx1"/>
                </a:solidFill>
                <a:latin typeface="+mn-lt"/>
                <a:ea typeface="+mn-ea"/>
                <a:cs typeface="+mn-cs"/>
              </a:defRPr>
            </a:lvl4pPr>
            <a:lvl5pPr marL="859536" indent="-173736" algn="l" defTabSz="914400" rtl="0" eaLnBrk="1" latinLnBrk="0" hangingPunct="1">
              <a:spcBef>
                <a:spcPts val="300"/>
              </a:spcBef>
              <a:buClr>
                <a:schemeClr val="accent2"/>
              </a:buClr>
              <a:buFont typeface="Wingdings" pitchFamily="2" charset="2"/>
              <a:buChar char="§"/>
              <a:defRPr sz="1600" kern="1200">
                <a:solidFill>
                  <a:schemeClr val="tx1"/>
                </a:solidFill>
                <a:latin typeface="+mn-lt"/>
                <a:ea typeface="+mn-ea"/>
                <a:cs typeface="+mn-cs"/>
              </a:defRPr>
            </a:lvl5pPr>
            <a:lvl6pPr marL="1097280" indent="-173736"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6pPr>
            <a:lvl7pPr marL="1353312" indent="-164592"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7pPr>
            <a:lvl8pPr marL="1581912" indent="-164592"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8pPr>
            <a:lvl9pPr marL="1792224" indent="-164592"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9pPr>
          </a:lstStyle>
          <a:p>
            <a:r>
              <a:rPr lang="uz" altLang="ru-RU" sz="2800" dirty="0"/>
              <a:t>Oddiy elementlar to'plami: to'g'ri chiziqlar, yoylar, ellipslar, to'rtburchaklar deyiladi </a:t>
            </a:r>
            <a:r>
              <a:rPr lang="uz" altLang="ru-RU" sz="2800" u="sng" dirty="0"/>
              <a:t>grafik primitivlar </a:t>
            </a:r>
            <a:r>
              <a:rPr lang="uz" altLang="ru-RU" sz="2800" dirty="0"/>
              <a:t>.</a:t>
            </a:r>
          </a:p>
        </p:txBody>
      </p:sp>
      <p:pic>
        <p:nvPicPr>
          <p:cNvPr id="6" name="Picture 4" descr="B0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852" y="3284538"/>
            <a:ext cx="4284663" cy="321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Oval 5"/>
          <p:cNvSpPr>
            <a:spLocks noChangeArrowheads="1"/>
          </p:cNvSpPr>
          <p:nvPr/>
        </p:nvSpPr>
        <p:spPr bwMode="auto">
          <a:xfrm>
            <a:off x="4932363" y="3357565"/>
            <a:ext cx="1295400" cy="719137"/>
          </a:xfrm>
          <a:prstGeom prst="ellipse">
            <a:avLst/>
          </a:prstGeom>
          <a:gradFill rotWithShape="1">
            <a:gsLst>
              <a:gs pos="0">
                <a:schemeClr val="folHlink">
                  <a:gamma/>
                  <a:shade val="46275"/>
                  <a:invGamma/>
                </a:schemeClr>
              </a:gs>
              <a:gs pos="100000">
                <a:schemeClr val="folHlink"/>
              </a:gs>
            </a:gsLst>
            <a:lin ang="18900000" scaled="1"/>
          </a:gradFill>
          <a:ln w="9525">
            <a:solidFill>
              <a:schemeClr val="tx1"/>
            </a:solidFill>
            <a:round/>
            <a:headEnd/>
            <a:tailEnd/>
          </a:ln>
          <a:effectLst/>
        </p:spPr>
        <p:txBody>
          <a:bodyPr wrap="none" anchor="ctr"/>
          <a:lstStyle/>
          <a:p>
            <a:pPr>
              <a:defRPr/>
            </a:pPr>
            <a:endParaRPr lang="ru-RU"/>
          </a:p>
        </p:txBody>
      </p:sp>
      <p:sp>
        <p:nvSpPr>
          <p:cNvPr id="8" name="Rectangle 6"/>
          <p:cNvSpPr>
            <a:spLocks noChangeArrowheads="1"/>
          </p:cNvSpPr>
          <p:nvPr/>
        </p:nvSpPr>
        <p:spPr bwMode="auto">
          <a:xfrm>
            <a:off x="6300788" y="4581527"/>
            <a:ext cx="1871662" cy="1368425"/>
          </a:xfrm>
          <a:prstGeom prst="rect">
            <a:avLst/>
          </a:prstGeom>
          <a:gradFill rotWithShape="1">
            <a:gsLst>
              <a:gs pos="0">
                <a:schemeClr val="accent1">
                  <a:gamma/>
                  <a:shade val="46275"/>
                  <a:invGamma/>
                </a:schemeClr>
              </a:gs>
              <a:gs pos="100000">
                <a:schemeClr val="accent1"/>
              </a:gs>
            </a:gsLst>
            <a:lin ang="18900000" scaled="1"/>
          </a:gradFill>
          <a:ln w="9525">
            <a:solidFill>
              <a:schemeClr val="tx1"/>
            </a:solidFill>
            <a:miter lim="800000"/>
            <a:headEnd/>
            <a:tailEnd/>
          </a:ln>
          <a:effectLst/>
        </p:spPr>
        <p:txBody>
          <a:bodyPr wrap="none" anchor="ctr"/>
          <a:lstStyle/>
          <a:p>
            <a:pPr>
              <a:defRPr/>
            </a:pPr>
            <a:endParaRPr lang="ru-RU"/>
          </a:p>
        </p:txBody>
      </p:sp>
      <p:sp>
        <p:nvSpPr>
          <p:cNvPr id="9" name="Line 7"/>
          <p:cNvSpPr>
            <a:spLocks noChangeShapeType="1"/>
          </p:cNvSpPr>
          <p:nvPr/>
        </p:nvSpPr>
        <p:spPr bwMode="auto">
          <a:xfrm flipV="1">
            <a:off x="5148263" y="4221163"/>
            <a:ext cx="1079500" cy="576262"/>
          </a:xfrm>
          <a:prstGeom prst="line">
            <a:avLst/>
          </a:prstGeom>
          <a:noFill/>
          <a:ln w="57150">
            <a:solidFill>
              <a:srgbClr val="FFFF00"/>
            </a:solidFill>
            <a:round/>
            <a:headEnd/>
            <a:tailEnd/>
          </a:ln>
          <a:extLst>
            <a:ext uri="{909E8E84-426E-40DD-AFC4-6F175D3DCCD1}">
              <a14:hiddenFill xmlns:a14="http://schemas.microsoft.com/office/drawing/2010/main">
                <a:noFill/>
              </a14:hiddenFill>
            </a:ext>
          </a:extLst>
        </p:spPr>
        <p:txBody>
          <a:bodyPr/>
          <a:lstStyle/>
          <a:p>
            <a:endParaRPr lang="ru-RU"/>
          </a:p>
        </p:txBody>
      </p:sp>
      <p:sp>
        <p:nvSpPr>
          <p:cNvPr id="10" name="AutoShape 8"/>
          <p:cNvSpPr>
            <a:spLocks noChangeArrowheads="1"/>
          </p:cNvSpPr>
          <p:nvPr/>
        </p:nvSpPr>
        <p:spPr bwMode="auto">
          <a:xfrm>
            <a:off x="7092950" y="3213102"/>
            <a:ext cx="863600" cy="1223963"/>
          </a:xfrm>
          <a:prstGeom prst="can">
            <a:avLst>
              <a:gd name="adj" fmla="val 35432"/>
            </a:avLst>
          </a:prstGeom>
          <a:gradFill rotWithShape="1">
            <a:gsLst>
              <a:gs pos="0">
                <a:srgbClr val="000082"/>
              </a:gs>
              <a:gs pos="30000">
                <a:srgbClr val="66008F"/>
              </a:gs>
              <a:gs pos="64999">
                <a:srgbClr val="BA0066"/>
              </a:gs>
              <a:gs pos="89999">
                <a:srgbClr val="FF0000"/>
              </a:gs>
              <a:gs pos="100000">
                <a:srgbClr val="FF8200"/>
              </a:gs>
            </a:gsLst>
            <a:lin ang="5400000" scaled="1"/>
          </a:gradFill>
          <a:ln w="9525">
            <a:solidFill>
              <a:schemeClr val="tx1"/>
            </a:solidFill>
            <a:round/>
            <a:headEnd/>
            <a:tailEnd/>
          </a:ln>
        </p:spPr>
        <p:txBody>
          <a:bodyPr wrap="none" anchor="ctr"/>
          <a:lstStyle/>
          <a:p>
            <a:endParaRPr lang="ru-RU" altLang="ru-RU"/>
          </a:p>
        </p:txBody>
      </p:sp>
    </p:spTree>
    <p:extLst>
      <p:ext uri="{BB962C8B-B14F-4D97-AF65-F5344CB8AC3E}">
        <p14:creationId xmlns:p14="http://schemas.microsoft.com/office/powerpoint/2010/main" val="3858476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1+#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2" name="7.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pPr algn="ctr"/>
            <a:r>
              <a:rPr lang="uz" dirty="0">
                <a:solidFill>
                  <a:srgbClr val="FF0000"/>
                </a:solidFill>
              </a:rPr>
              <a:t>AVTOZYATLARI</a:t>
            </a:r>
          </a:p>
        </p:txBody>
      </p:sp>
      <p:sp>
        <p:nvSpPr>
          <p:cNvPr id="3" name="Объект 2"/>
          <p:cNvSpPr>
            <a:spLocks noGrp="1"/>
          </p:cNvSpPr>
          <p:nvPr>
            <p:ph idx="1"/>
          </p:nvPr>
        </p:nvSpPr>
        <p:spPr/>
        <p:txBody>
          <a:bodyPr/>
          <a:lstStyle/>
          <a:p>
            <a:endParaRPr lang="ru-RU"/>
          </a:p>
        </p:txBody>
      </p:sp>
      <p:sp>
        <p:nvSpPr>
          <p:cNvPr id="4" name="Rectangle 3"/>
          <p:cNvSpPr txBox="1">
            <a:spLocks noChangeArrowheads="1"/>
          </p:cNvSpPr>
          <p:nvPr/>
        </p:nvSpPr>
        <p:spPr>
          <a:xfrm>
            <a:off x="457200" y="1268415"/>
            <a:ext cx="8002588" cy="5329237"/>
          </a:xfrm>
          <a:prstGeom prst="rect">
            <a:avLst/>
          </a:prstGeom>
        </p:spPr>
        <p:txBody>
          <a:bodyPr vert="horz" lIns="91440" tIns="45720" rIns="91440" bIns="45720" rtlCol="0">
            <a:normAutofit/>
          </a:bodyPr>
          <a:lstStyle>
            <a:lvl1pPr marL="342900" indent="-342900" algn="l" defTabSz="914400" rtl="0" eaLnBrk="1" latinLnBrk="0" hangingPunct="1">
              <a:spcBef>
                <a:spcPts val="800"/>
              </a:spcBef>
              <a:buFont typeface="Arial" pitchFamily="34" charset="0"/>
              <a:buNone/>
              <a:defRPr sz="1600" b="1" kern="1200">
                <a:solidFill>
                  <a:schemeClr val="tx1"/>
                </a:solidFill>
                <a:latin typeface="+mn-lt"/>
                <a:ea typeface="+mn-ea"/>
                <a:cs typeface="+mn-cs"/>
              </a:defRPr>
            </a:lvl1pPr>
            <a:lvl2pPr marL="173736" indent="-173736" algn="l" defTabSz="914400" rtl="0" eaLnBrk="1" latinLnBrk="0" hangingPunct="1">
              <a:spcBef>
                <a:spcPts val="300"/>
              </a:spcBef>
              <a:buClr>
                <a:schemeClr val="accent2"/>
              </a:buClr>
              <a:buFont typeface="Wingdings" pitchFamily="2" charset="2"/>
              <a:buChar char="§"/>
              <a:defRPr sz="1600" kern="1200">
                <a:solidFill>
                  <a:schemeClr val="tx1"/>
                </a:solidFill>
                <a:latin typeface="+mn-lt"/>
                <a:ea typeface="+mn-ea"/>
                <a:cs typeface="+mn-cs"/>
              </a:defRPr>
            </a:lvl2pPr>
            <a:lvl3pPr marL="402336" indent="-164592" algn="l" defTabSz="914400" rtl="0" eaLnBrk="1" latinLnBrk="0" hangingPunct="1">
              <a:spcBef>
                <a:spcPts val="300"/>
              </a:spcBef>
              <a:buClr>
                <a:schemeClr val="accent2"/>
              </a:buClr>
              <a:buFont typeface="Wingdings" pitchFamily="2" charset="2"/>
              <a:buChar char="§"/>
              <a:defRPr sz="1600" kern="1200">
                <a:solidFill>
                  <a:schemeClr val="tx1"/>
                </a:solidFill>
                <a:latin typeface="+mn-lt"/>
                <a:ea typeface="+mn-ea"/>
                <a:cs typeface="+mn-cs"/>
              </a:defRPr>
            </a:lvl3pPr>
            <a:lvl4pPr marL="630936" indent="-164592" algn="l" defTabSz="914400" rtl="0" eaLnBrk="1" latinLnBrk="0" hangingPunct="1">
              <a:spcBef>
                <a:spcPts val="300"/>
              </a:spcBef>
              <a:buClr>
                <a:schemeClr val="accent2"/>
              </a:buClr>
              <a:buFont typeface="Wingdings" pitchFamily="2" charset="2"/>
              <a:buChar char="§"/>
              <a:defRPr sz="1600" kern="1200">
                <a:solidFill>
                  <a:schemeClr val="tx1"/>
                </a:solidFill>
                <a:latin typeface="+mn-lt"/>
                <a:ea typeface="+mn-ea"/>
                <a:cs typeface="+mn-cs"/>
              </a:defRPr>
            </a:lvl4pPr>
            <a:lvl5pPr marL="859536" indent="-173736" algn="l" defTabSz="914400" rtl="0" eaLnBrk="1" latinLnBrk="0" hangingPunct="1">
              <a:spcBef>
                <a:spcPts val="300"/>
              </a:spcBef>
              <a:buClr>
                <a:schemeClr val="accent2"/>
              </a:buClr>
              <a:buFont typeface="Wingdings" pitchFamily="2" charset="2"/>
              <a:buChar char="§"/>
              <a:defRPr sz="1600" kern="1200">
                <a:solidFill>
                  <a:schemeClr val="tx1"/>
                </a:solidFill>
                <a:latin typeface="+mn-lt"/>
                <a:ea typeface="+mn-ea"/>
                <a:cs typeface="+mn-cs"/>
              </a:defRPr>
            </a:lvl5pPr>
            <a:lvl6pPr marL="1097280" indent="-173736"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6pPr>
            <a:lvl7pPr marL="1353312" indent="-164592"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7pPr>
            <a:lvl8pPr marL="1581912" indent="-164592"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8pPr>
            <a:lvl9pPr marL="1792224" indent="-164592"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9pPr>
          </a:lstStyle>
          <a:p>
            <a:r>
              <a:rPr lang="uz" altLang="ru-RU" sz="2800" dirty="0"/>
              <a:t>Vektor tipidagi fayllar </a:t>
            </a:r>
            <a:r>
              <a:rPr lang="uz" altLang="ru-RU" sz="2800" u="sng" dirty="0"/>
              <a:t>nisbatan kichik hajmga ega.</a:t>
            </a:r>
          </a:p>
          <a:p>
            <a:r>
              <a:rPr lang="uz" altLang="ru-RU" sz="2800" dirty="0"/>
              <a:t>Masshtablashda hech qanday buzilish yo'q.</a:t>
            </a:r>
          </a:p>
          <a:p>
            <a:r>
              <a:rPr lang="uz" altLang="ru-RU" sz="2800" dirty="0"/>
              <a:t>Ular kompyuterda chop etishda katta rol o'ynaydi.</a:t>
            </a:r>
          </a:p>
          <a:p>
            <a:r>
              <a:rPr lang="uz" altLang="ru-RU" sz="2800" dirty="0"/>
              <a:t>Shakl shriftlari.</a:t>
            </a:r>
          </a:p>
          <a:p>
            <a:endParaRPr lang="ru-RU" altLang="ru-RU" sz="2800" dirty="0">
              <a:solidFill>
                <a:schemeClr val="bg1"/>
              </a:solidFill>
            </a:endParaRPr>
          </a:p>
        </p:txBody>
      </p:sp>
      <p:pic>
        <p:nvPicPr>
          <p:cNvPr id="5" name="Picture 4" descr="BD00146_"/>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57500" y="4857752"/>
            <a:ext cx="1817688" cy="1795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descr="BD00146_"/>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00625" y="3714750"/>
            <a:ext cx="3024188" cy="2986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405703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pPr algn="ctr"/>
            <a:r>
              <a:rPr lang="uz" b="1" dirty="0">
                <a:solidFill>
                  <a:srgbClr val="FF0000"/>
                </a:solidFill>
                <a:effectLst>
                  <a:outerShdw blurRad="38100" dist="38100" dir="2700000" algn="tl">
                    <a:srgbClr val="808080"/>
                  </a:outerShdw>
                </a:effectLst>
              </a:rPr>
              <a:t>Vektor grafik muharrirlari</a:t>
            </a:r>
            <a:endParaRPr lang="ru-RU" dirty="0">
              <a:solidFill>
                <a:srgbClr val="FF0000"/>
              </a:solidFill>
            </a:endParaRPr>
          </a:p>
        </p:txBody>
      </p:sp>
      <p:sp>
        <p:nvSpPr>
          <p:cNvPr id="3" name="Объект 2"/>
          <p:cNvSpPr>
            <a:spLocks noGrp="1"/>
          </p:cNvSpPr>
          <p:nvPr>
            <p:ph idx="1"/>
          </p:nvPr>
        </p:nvSpPr>
        <p:spPr/>
        <p:txBody>
          <a:bodyPr/>
          <a:lstStyle/>
          <a:p>
            <a:r>
              <a:rPr lang="uz" altLang="ru-RU" sz="3200" dirty="0"/>
              <a:t>Word -ning o'rnatilgan grafik muharriri</a:t>
            </a:r>
          </a:p>
          <a:p>
            <a:r>
              <a:rPr lang="uz" altLang="ru-RU" sz="3200" dirty="0"/>
              <a:t>Corel Draw ( vektorli grafiklarni yaratish va tahrirlash uchun universal vosita )</a:t>
            </a:r>
            <a:endParaRPr lang="ru-RU" altLang="ru-RU" sz="3200" dirty="0"/>
          </a:p>
          <a:p>
            <a:endParaRPr lang="ru-RU" dirty="0"/>
          </a:p>
        </p:txBody>
      </p:sp>
      <p:pic>
        <p:nvPicPr>
          <p:cNvPr id="4" name="Object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85940" y="3429002"/>
            <a:ext cx="5286375" cy="3233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203009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endParaRPr lang="ru-RU"/>
          </a:p>
        </p:txBody>
      </p:sp>
      <p:sp>
        <p:nvSpPr>
          <p:cNvPr id="3" name="Объект 2"/>
          <p:cNvSpPr>
            <a:spLocks noGrp="1"/>
          </p:cNvSpPr>
          <p:nvPr>
            <p:ph idx="1"/>
          </p:nvPr>
        </p:nvSpPr>
        <p:spPr/>
        <p:txBody>
          <a:bodyPr/>
          <a:lstStyle/>
          <a:p>
            <a:endParaRPr lang="ru-RU" dirty="0"/>
          </a:p>
        </p:txBody>
      </p:sp>
      <p:graphicFrame>
        <p:nvGraphicFramePr>
          <p:cNvPr id="4" name="Group 92"/>
          <p:cNvGraphicFramePr>
            <a:graphicFrameLocks/>
          </p:cNvGraphicFramePr>
          <p:nvPr/>
        </p:nvGraphicFramePr>
        <p:xfrm>
          <a:off x="251520" y="116634"/>
          <a:ext cx="8642350" cy="5816377"/>
        </p:xfrm>
        <a:graphic>
          <a:graphicData uri="http://schemas.openxmlformats.org/drawingml/2006/table">
            <a:tbl>
              <a:tblPr/>
              <a:tblGrid>
                <a:gridCol w="1771650">
                  <a:extLst>
                    <a:ext uri="{9D8B030D-6E8A-4147-A177-3AD203B41FA5}">
                      <a16:colId xmlns:a16="http://schemas.microsoft.com/office/drawing/2014/main" val="20000"/>
                    </a:ext>
                  </a:extLst>
                </a:gridCol>
                <a:gridCol w="3270250">
                  <a:extLst>
                    <a:ext uri="{9D8B030D-6E8A-4147-A177-3AD203B41FA5}">
                      <a16:colId xmlns:a16="http://schemas.microsoft.com/office/drawing/2014/main" val="20001"/>
                    </a:ext>
                  </a:extLst>
                </a:gridCol>
                <a:gridCol w="3600450">
                  <a:extLst>
                    <a:ext uri="{9D8B030D-6E8A-4147-A177-3AD203B41FA5}">
                      <a16:colId xmlns:a16="http://schemas.microsoft.com/office/drawing/2014/main" val="20002"/>
                    </a:ext>
                  </a:extLst>
                </a:gridCol>
              </a:tblGrid>
              <a:tr h="787177">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ru-RU" sz="2000" b="0" i="0" u="none" strike="noStrike" cap="none" normalizeH="0" baseline="0" dirty="0">
                        <a:ln>
                          <a:noFill/>
                        </a:ln>
                        <a:solidFill>
                          <a:schemeClr val="tx1"/>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uz" sz="2400" b="0" i="0" u="none" strike="noStrike" cap="none" normalizeH="0" baseline="0" dirty="0">
                          <a:ln>
                            <a:noFill/>
                          </a:ln>
                          <a:solidFill>
                            <a:schemeClr val="hlink"/>
                          </a:solidFill>
                          <a:effectLst/>
                          <a:latin typeface="Times New Roman" pitchFamily="18" charset="0"/>
                          <a:cs typeface="Times New Roman" pitchFamily="18" charset="0"/>
                        </a:rPr>
                        <a:t>Rastr grafikasi</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uz" sz="2400" b="0" i="0" u="none" strike="noStrike" cap="none" normalizeH="0" baseline="0">
                          <a:ln>
                            <a:noFill/>
                          </a:ln>
                          <a:solidFill>
                            <a:schemeClr val="hlink"/>
                          </a:solidFill>
                          <a:effectLst/>
                          <a:latin typeface="Times New Roman" pitchFamily="18" charset="0"/>
                          <a:cs typeface="Times New Roman" pitchFamily="18" charset="0"/>
                        </a:rPr>
                        <a:t>Vektor grafika</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2559050">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uz" sz="2400" b="0" i="0" u="none" strike="noStrike" cap="none" normalizeH="0" baseline="0" dirty="0">
                          <a:ln>
                            <a:noFill/>
                          </a:ln>
                          <a:solidFill>
                            <a:schemeClr val="hlink"/>
                          </a:solidFill>
                          <a:effectLst/>
                          <a:latin typeface="Times New Roman" pitchFamily="18" charset="0"/>
                          <a:cs typeface="Times New Roman" pitchFamily="18" charset="0"/>
                        </a:rPr>
                        <a:t>Pros</a:t>
                      </a:r>
                      <a:endParaRPr kumimoji="0" lang="ru-RU" sz="2400" b="0" i="0" u="none" strike="noStrike" cap="none" normalizeH="0" baseline="0" dirty="0">
                        <a:ln>
                          <a:noFill/>
                        </a:ln>
                        <a:solidFill>
                          <a:schemeClr val="hlink"/>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uz" sz="2400" b="0" i="0" u="none" strike="noStrike" cap="none" normalizeH="0" baseline="0">
                          <a:ln>
                            <a:noFill/>
                          </a:ln>
                          <a:solidFill>
                            <a:schemeClr val="tx1"/>
                          </a:solidFill>
                          <a:effectLst/>
                          <a:latin typeface="Times New Roman" pitchFamily="18" charset="0"/>
                          <a:cs typeface="Times New Roman" pitchFamily="18" charset="0"/>
                        </a:rPr>
                        <a:t>1. To'g'ridan-to'g'ri skanerlar va raqamli kameralar tomonidan kiritiladi</a:t>
                      </a:r>
                    </a:p>
                    <a:p>
                      <a:pPr marL="342900" marR="0" lvl="0" indent="-342900" algn="l" defTabSz="914400" rtl="0" eaLnBrk="0" fontAlgn="base" latinLnBrk="0" hangingPunct="0">
                        <a:lnSpc>
                          <a:spcPct val="100000"/>
                        </a:lnSpc>
                        <a:spcBef>
                          <a:spcPct val="0"/>
                        </a:spcBef>
                        <a:spcAft>
                          <a:spcPct val="0"/>
                        </a:spcAft>
                        <a:buClrTx/>
                        <a:buSzTx/>
                        <a:buFontTx/>
                        <a:buNone/>
                        <a:tabLst/>
                      </a:pPr>
                      <a:r>
                        <a:rPr kumimoji="0" lang="uz" sz="2400" b="0" i="0" u="none" strike="noStrike" cap="none" normalizeH="0" baseline="0">
                          <a:ln>
                            <a:noFill/>
                          </a:ln>
                          <a:solidFill>
                            <a:schemeClr val="tx1"/>
                          </a:solidFill>
                          <a:effectLst/>
                          <a:latin typeface="Times New Roman" pitchFamily="18" charset="0"/>
                          <a:cs typeface="Times New Roman" pitchFamily="18" charset="0"/>
                        </a:rPr>
                        <a:t>2. Tasvirlarning qismlarini osongina retushlang va birlashtiring</a:t>
                      </a:r>
                    </a:p>
                    <a:p>
                      <a:pPr marL="342900" marR="0" lvl="0" indent="-342900" algn="l" defTabSz="914400" rtl="0" eaLnBrk="0" fontAlgn="base" latinLnBrk="0" hangingPunct="0">
                        <a:lnSpc>
                          <a:spcPct val="100000"/>
                        </a:lnSpc>
                        <a:spcBef>
                          <a:spcPct val="0"/>
                        </a:spcBef>
                        <a:spcAft>
                          <a:spcPct val="0"/>
                        </a:spcAft>
                        <a:buClrTx/>
                        <a:buSzTx/>
                        <a:buFontTx/>
                        <a:buNone/>
                        <a:tabLst/>
                      </a:pPr>
                      <a:r>
                        <a:rPr kumimoji="0" lang="uz" sz="2400" b="0" i="0" u="none" strike="noStrike" cap="none" normalizeH="0" baseline="0">
                          <a:ln>
                            <a:noFill/>
                          </a:ln>
                          <a:solidFill>
                            <a:schemeClr val="tx1"/>
                          </a:solidFill>
                          <a:effectLst/>
                          <a:latin typeface="Times New Roman" pitchFamily="18" charset="0"/>
                          <a:cs typeface="Times New Roman" pitchFamily="18" charset="0"/>
                        </a:rPr>
                        <a:t>   </a:t>
                      </a:r>
                      <a:endParaRPr kumimoji="0" lang="ru-RU" sz="2400" b="0" i="0" u="none" strike="noStrike" cap="none" normalizeH="0" baseline="0">
                        <a:ln>
                          <a:noFill/>
                        </a:ln>
                        <a:solidFill>
                          <a:schemeClr val="tx1"/>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uz" sz="2400" b="0" i="0" u="none" strike="noStrike" cap="none" normalizeH="0" baseline="0">
                          <a:ln>
                            <a:noFill/>
                          </a:ln>
                          <a:solidFill>
                            <a:schemeClr val="tx1"/>
                          </a:solidFill>
                          <a:effectLst/>
                          <a:latin typeface="Times New Roman" pitchFamily="18" charset="0"/>
                          <a:cs typeface="Times New Roman" pitchFamily="18" charset="0"/>
                        </a:rPr>
                        <a:t>1. Kam joy egallaydi</a:t>
                      </a:r>
                    </a:p>
                    <a:p>
                      <a:pPr marL="342900" marR="0" lvl="0" indent="-342900" algn="l" defTabSz="914400" rtl="0" eaLnBrk="0" fontAlgn="base" latinLnBrk="0" hangingPunct="0">
                        <a:lnSpc>
                          <a:spcPct val="100000"/>
                        </a:lnSpc>
                        <a:spcBef>
                          <a:spcPct val="0"/>
                        </a:spcBef>
                        <a:spcAft>
                          <a:spcPct val="0"/>
                        </a:spcAft>
                        <a:buClrTx/>
                        <a:buSzTx/>
                        <a:buFontTx/>
                        <a:buNone/>
                        <a:tabLst/>
                      </a:pPr>
                      <a:r>
                        <a:rPr kumimoji="0" lang="uz" sz="2400" b="0" i="0" u="none" strike="noStrike" cap="none" normalizeH="0" baseline="0">
                          <a:ln>
                            <a:noFill/>
                          </a:ln>
                          <a:solidFill>
                            <a:schemeClr val="tx1"/>
                          </a:solidFill>
                          <a:effectLst/>
                          <a:latin typeface="Times New Roman" pitchFamily="18" charset="0"/>
                          <a:cs typeface="Times New Roman" pitchFamily="18" charset="0"/>
                        </a:rPr>
                        <a:t>2. Buzilishsiz tarozilar</a:t>
                      </a:r>
                    </a:p>
                    <a:p>
                      <a:pPr marL="342900" marR="0" lvl="0" indent="-342900" algn="l" defTabSz="914400" rtl="0" eaLnBrk="0" fontAlgn="base" latinLnBrk="0" hangingPunct="0">
                        <a:lnSpc>
                          <a:spcPct val="100000"/>
                        </a:lnSpc>
                        <a:spcBef>
                          <a:spcPct val="0"/>
                        </a:spcBef>
                        <a:spcAft>
                          <a:spcPct val="0"/>
                        </a:spcAft>
                        <a:buClrTx/>
                        <a:buSzTx/>
                        <a:buFontTx/>
                        <a:buNone/>
                        <a:tabLst/>
                      </a:pPr>
                      <a:r>
                        <a:rPr kumimoji="0" lang="uz" sz="2400" b="0" i="0" u="none" strike="noStrike" cap="none" normalizeH="0" baseline="0">
                          <a:ln>
                            <a:noFill/>
                          </a:ln>
                          <a:solidFill>
                            <a:schemeClr val="tx1"/>
                          </a:solidFill>
                          <a:effectLst/>
                          <a:latin typeface="Times New Roman" pitchFamily="18" charset="0"/>
                          <a:cs typeface="Times New Roman" pitchFamily="18" charset="0"/>
                        </a:rPr>
                        <a:t>3. Alohida grafik primitivlarni o'zgartirish orqali tahrirlash mumkin</a:t>
                      </a:r>
                      <a:endParaRPr kumimoji="0" lang="ru-RU" sz="2400" b="0" i="0" u="none" strike="noStrike" cap="none" normalizeH="0" baseline="0">
                        <a:ln>
                          <a:noFill/>
                        </a:ln>
                        <a:solidFill>
                          <a:schemeClr val="tx1"/>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955675">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uz" sz="2400" b="0" i="0" u="none" strike="noStrike" cap="none" normalizeH="0" baseline="0" dirty="0">
                          <a:ln>
                            <a:noFill/>
                          </a:ln>
                          <a:solidFill>
                            <a:schemeClr val="hlink"/>
                          </a:solidFill>
                          <a:effectLst/>
                          <a:latin typeface="Times New Roman" pitchFamily="18" charset="0"/>
                          <a:cs typeface="Times New Roman" pitchFamily="18" charset="0"/>
                        </a:rPr>
                        <a:t>Kamchiliklari</a:t>
                      </a:r>
                      <a:endParaRPr kumimoji="0" lang="ru-RU" sz="2400" b="0" i="0" u="none" strike="noStrike" cap="none" normalizeH="0" baseline="0" dirty="0">
                        <a:ln>
                          <a:noFill/>
                        </a:ln>
                        <a:solidFill>
                          <a:schemeClr val="hlink"/>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uz" sz="2400" b="0" i="0" u="none" strike="noStrike" cap="none" normalizeH="0" baseline="0">
                          <a:ln>
                            <a:noFill/>
                          </a:ln>
                          <a:solidFill>
                            <a:schemeClr val="tx1"/>
                          </a:solidFill>
                          <a:effectLst/>
                          <a:latin typeface="Times New Roman" pitchFamily="18" charset="0"/>
                          <a:cs typeface="Times New Roman" pitchFamily="18" charset="0"/>
                        </a:rPr>
                        <a:t>Qayta ishlash va masshtablash jarayonida sifat pasayadi</a:t>
                      </a:r>
                      <a:endParaRPr kumimoji="0" lang="ru-RU" sz="2400" b="0" i="0" u="none" strike="noStrike" cap="none" normalizeH="0" baseline="0">
                        <a:ln>
                          <a:noFill/>
                        </a:ln>
                        <a:solidFill>
                          <a:schemeClr val="tx1"/>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uz" sz="2400" b="0" i="0" u="none" strike="noStrike" cap="none" normalizeH="0" baseline="0">
                          <a:ln>
                            <a:noFill/>
                          </a:ln>
                          <a:solidFill>
                            <a:schemeClr val="tx1"/>
                          </a:solidFill>
                          <a:effectLst/>
                          <a:latin typeface="Times New Roman" pitchFamily="18" charset="0"/>
                          <a:cs typeface="Times New Roman" pitchFamily="18" charset="0"/>
                        </a:rPr>
                        <a:t>Haqiqiy tasvirlar uchun mos emas</a:t>
                      </a:r>
                      <a:endParaRPr kumimoji="0" lang="ru-RU" sz="2400" b="0" i="0" u="none" strike="noStrike" cap="none" normalizeH="0" baseline="0">
                        <a:ln>
                          <a:noFill/>
                        </a:ln>
                        <a:solidFill>
                          <a:schemeClr val="tx1"/>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681038">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uz" sz="2400" b="0" i="0" u="none" strike="noStrike" cap="none" normalizeH="0" baseline="0" dirty="0">
                          <a:ln>
                            <a:noFill/>
                          </a:ln>
                          <a:solidFill>
                            <a:schemeClr val="hlink"/>
                          </a:solidFill>
                          <a:effectLst/>
                          <a:latin typeface="Times New Roman" pitchFamily="18" charset="0"/>
                          <a:cs typeface="Times New Roman" pitchFamily="18" charset="0"/>
                        </a:rPr>
                        <a:t>Dasturlar</a:t>
                      </a:r>
                      <a:endParaRPr kumimoji="0" lang="ru-RU" sz="2400" b="0" i="0" u="none" strike="noStrike" cap="none" normalizeH="0" baseline="0" dirty="0">
                        <a:ln>
                          <a:noFill/>
                        </a:ln>
                        <a:solidFill>
                          <a:schemeClr val="hlink"/>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uz" sz="2400" b="0" i="0" u="none" strike="noStrike" cap="none" normalizeH="0" baseline="0" dirty="0">
                          <a:ln>
                            <a:noFill/>
                          </a:ln>
                          <a:solidFill>
                            <a:schemeClr val="tx1"/>
                          </a:solidFill>
                          <a:effectLst/>
                          <a:latin typeface="Times New Roman" pitchFamily="18" charset="0"/>
                          <a:cs typeface="Times New Roman" pitchFamily="18" charset="0"/>
                        </a:rPr>
                        <a:t>Adobe Photoshop, </a:t>
                      </a:r>
                      <a:r>
                        <a:rPr kumimoji="0" lang="uz" sz="2400" b="0" i="0" u="none" strike="noStrike" cap="none" normalizeH="0" baseline="0" dirty="0" err="1">
                          <a:ln>
                            <a:noFill/>
                          </a:ln>
                          <a:solidFill>
                            <a:schemeClr val="tx1"/>
                          </a:solidFill>
                          <a:effectLst/>
                          <a:latin typeface="Times New Roman" pitchFamily="18" charset="0"/>
                          <a:cs typeface="Times New Roman" pitchFamily="18" charset="0"/>
                        </a:rPr>
                        <a:t>CorelPhotopaint</a:t>
                      </a:r>
                      <a:endParaRPr kumimoji="0" lang="en-US" sz="2400" b="0" i="0" u="none" strike="noStrike" cap="none" normalizeH="0" baseline="0" dirty="0">
                        <a:ln>
                          <a:noFill/>
                        </a:ln>
                        <a:solidFill>
                          <a:schemeClr val="tx1"/>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uz" sz="2400" b="0" i="0" u="none" strike="noStrike" cap="none" normalizeH="0" baseline="0" dirty="0">
                          <a:ln>
                            <a:noFill/>
                          </a:ln>
                          <a:solidFill>
                            <a:schemeClr val="tx1"/>
                          </a:solidFill>
                          <a:effectLst/>
                          <a:latin typeface="Times New Roman" pitchFamily="18" charset="0"/>
                          <a:cs typeface="Times New Roman" pitchFamily="18" charset="0"/>
                        </a:rPr>
                        <a:t>CorelDraw,</a:t>
                      </a:r>
                      <a:endParaRPr kumimoji="0" lang="ru-RU" sz="2400" b="0" i="0" u="none" strike="noStrike" cap="none" normalizeH="0" baseline="0" dirty="0">
                        <a:ln>
                          <a:noFill/>
                        </a:ln>
                        <a:solidFill>
                          <a:schemeClr val="tx1"/>
                        </a:solidFill>
                        <a:effectLst/>
                        <a:latin typeface="Times New Roman" pitchFamily="18" charset="0"/>
                        <a:cs typeface="Times New Roman" pitchFamily="18" charset="0"/>
                      </a:endParaRPr>
                    </a:p>
                    <a:p>
                      <a:pPr marL="342900" marR="0" lvl="0" indent="-342900" algn="l" defTabSz="914400" rtl="0" eaLnBrk="1" fontAlgn="base" latinLnBrk="0" hangingPunct="1">
                        <a:lnSpc>
                          <a:spcPct val="100000"/>
                        </a:lnSpc>
                        <a:spcBef>
                          <a:spcPct val="0"/>
                        </a:spcBef>
                        <a:spcAft>
                          <a:spcPct val="0"/>
                        </a:spcAft>
                        <a:buClrTx/>
                        <a:buSzTx/>
                        <a:buFontTx/>
                        <a:buNone/>
                        <a:tabLst/>
                      </a:pPr>
                      <a:r>
                        <a:rPr kumimoji="0" lang="uz" sz="2400" b="0" i="0" u="none" strike="noStrike" cap="none" normalizeH="0" baseline="0" dirty="0">
                          <a:ln>
                            <a:noFill/>
                          </a:ln>
                          <a:solidFill>
                            <a:schemeClr val="tx1"/>
                          </a:solidFill>
                          <a:effectLst/>
                          <a:latin typeface="Times New Roman" pitchFamily="18" charset="0"/>
                          <a:cs typeface="Times New Roman" pitchFamily="18" charset="0"/>
                        </a:rPr>
                        <a:t>Adobe Illustrator</a:t>
                      </a:r>
                      <a:endParaRPr kumimoji="0" lang="en-US" sz="2400" b="0" i="0" u="none" strike="noStrike" cap="none" normalizeH="0" baseline="0" dirty="0">
                        <a:ln>
                          <a:noFill/>
                        </a:ln>
                        <a:solidFill>
                          <a:schemeClr val="tx1"/>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9010789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endParaRPr lang="ru-RU"/>
          </a:p>
        </p:txBody>
      </p:sp>
      <p:sp>
        <p:nvSpPr>
          <p:cNvPr id="3" name="Объект 2"/>
          <p:cNvSpPr>
            <a:spLocks noGrp="1"/>
          </p:cNvSpPr>
          <p:nvPr>
            <p:ph idx="1"/>
          </p:nvPr>
        </p:nvSpPr>
        <p:spPr/>
        <p:txBody>
          <a:bodyPr/>
          <a:lstStyle/>
          <a:p>
            <a:endParaRPr lang="ru-RU" dirty="0"/>
          </a:p>
        </p:txBody>
      </p:sp>
      <p:sp>
        <p:nvSpPr>
          <p:cNvPr id="4" name="Rectangle 2"/>
          <p:cNvSpPr txBox="1">
            <a:spLocks noChangeArrowheads="1"/>
          </p:cNvSpPr>
          <p:nvPr/>
        </p:nvSpPr>
        <p:spPr>
          <a:xfrm>
            <a:off x="971552" y="188915"/>
            <a:ext cx="7643813" cy="649287"/>
          </a:xfrm>
          <a:prstGeom prst="rect">
            <a:avLst/>
          </a:prstGeom>
          <a:solidFill>
            <a:schemeClr val="bg1"/>
          </a:solidFill>
        </p:spPr>
        <p:txBody>
          <a:bodyPr vert="horz" lIns="91440" tIns="45720" rIns="91440" bIns="45720" rtlCol="0" anchor="ctr">
            <a:noAutofit/>
          </a:bodyPr>
          <a:lstStyle>
            <a:lvl1pPr algn="l" defTabSz="914400" rtl="0" eaLnBrk="1" latinLnBrk="0" hangingPunct="1">
              <a:spcBef>
                <a:spcPct val="0"/>
              </a:spcBef>
              <a:buNone/>
              <a:defRPr sz="2800" kern="1200" cap="all" baseline="0">
                <a:solidFill>
                  <a:schemeClr val="tx1"/>
                </a:solidFill>
                <a:latin typeface="+mj-lt"/>
                <a:ea typeface="+mj-ea"/>
                <a:cs typeface="+mj-cs"/>
              </a:defRPr>
            </a:lvl1pPr>
          </a:lstStyle>
          <a:p>
            <a:r>
              <a:rPr lang="uz">
                <a:solidFill>
                  <a:srgbClr val="FF0000"/>
                </a:solidFill>
              </a:rPr>
              <a:t>Rangli modellar</a:t>
            </a:r>
          </a:p>
        </p:txBody>
      </p:sp>
      <p:sp>
        <p:nvSpPr>
          <p:cNvPr id="5" name="Rectangle 3"/>
          <p:cNvSpPr txBox="1">
            <a:spLocks noChangeArrowheads="1"/>
          </p:cNvSpPr>
          <p:nvPr/>
        </p:nvSpPr>
        <p:spPr>
          <a:xfrm>
            <a:off x="179388" y="1052515"/>
            <a:ext cx="6697662" cy="4752751"/>
          </a:xfrm>
          <a:prstGeom prst="rect">
            <a:avLst/>
          </a:prstGeom>
          <a:solidFill>
            <a:schemeClr val="bg1"/>
          </a:solidFill>
        </p:spPr>
        <p:txBody>
          <a:bodyPr vert="horz" lIns="91440" tIns="45720" rIns="91440" bIns="45720" rtlCol="0">
            <a:normAutofit/>
          </a:bodyPr>
          <a:lstStyle>
            <a:lvl1pPr marL="342900" indent="-342900" algn="l" defTabSz="914400" rtl="0" eaLnBrk="1" latinLnBrk="0" hangingPunct="1">
              <a:spcBef>
                <a:spcPts val="800"/>
              </a:spcBef>
              <a:buFont typeface="Arial" pitchFamily="34" charset="0"/>
              <a:buNone/>
              <a:defRPr sz="1600" b="1" kern="1200">
                <a:solidFill>
                  <a:schemeClr val="tx1"/>
                </a:solidFill>
                <a:latin typeface="+mn-lt"/>
                <a:ea typeface="+mn-ea"/>
                <a:cs typeface="+mn-cs"/>
              </a:defRPr>
            </a:lvl1pPr>
            <a:lvl2pPr marL="173736" indent="-173736" algn="l" defTabSz="914400" rtl="0" eaLnBrk="1" latinLnBrk="0" hangingPunct="1">
              <a:spcBef>
                <a:spcPts val="300"/>
              </a:spcBef>
              <a:buClr>
                <a:schemeClr val="accent2"/>
              </a:buClr>
              <a:buFont typeface="Wingdings" pitchFamily="2" charset="2"/>
              <a:buChar char="§"/>
              <a:defRPr sz="1600" kern="1200">
                <a:solidFill>
                  <a:schemeClr val="tx1"/>
                </a:solidFill>
                <a:latin typeface="+mn-lt"/>
                <a:ea typeface="+mn-ea"/>
                <a:cs typeface="+mn-cs"/>
              </a:defRPr>
            </a:lvl2pPr>
            <a:lvl3pPr marL="402336" indent="-164592" algn="l" defTabSz="914400" rtl="0" eaLnBrk="1" latinLnBrk="0" hangingPunct="1">
              <a:spcBef>
                <a:spcPts val="300"/>
              </a:spcBef>
              <a:buClr>
                <a:schemeClr val="accent2"/>
              </a:buClr>
              <a:buFont typeface="Wingdings" pitchFamily="2" charset="2"/>
              <a:buChar char="§"/>
              <a:defRPr sz="1600" kern="1200">
                <a:solidFill>
                  <a:schemeClr val="tx1"/>
                </a:solidFill>
                <a:latin typeface="+mn-lt"/>
                <a:ea typeface="+mn-ea"/>
                <a:cs typeface="+mn-cs"/>
              </a:defRPr>
            </a:lvl3pPr>
            <a:lvl4pPr marL="630936" indent="-164592" algn="l" defTabSz="914400" rtl="0" eaLnBrk="1" latinLnBrk="0" hangingPunct="1">
              <a:spcBef>
                <a:spcPts val="300"/>
              </a:spcBef>
              <a:buClr>
                <a:schemeClr val="accent2"/>
              </a:buClr>
              <a:buFont typeface="Wingdings" pitchFamily="2" charset="2"/>
              <a:buChar char="§"/>
              <a:defRPr sz="1600" kern="1200">
                <a:solidFill>
                  <a:schemeClr val="tx1"/>
                </a:solidFill>
                <a:latin typeface="+mn-lt"/>
                <a:ea typeface="+mn-ea"/>
                <a:cs typeface="+mn-cs"/>
              </a:defRPr>
            </a:lvl4pPr>
            <a:lvl5pPr marL="859536" indent="-173736" algn="l" defTabSz="914400" rtl="0" eaLnBrk="1" latinLnBrk="0" hangingPunct="1">
              <a:spcBef>
                <a:spcPts val="300"/>
              </a:spcBef>
              <a:buClr>
                <a:schemeClr val="accent2"/>
              </a:buClr>
              <a:buFont typeface="Wingdings" pitchFamily="2" charset="2"/>
              <a:buChar char="§"/>
              <a:defRPr sz="1600" kern="1200">
                <a:solidFill>
                  <a:schemeClr val="tx1"/>
                </a:solidFill>
                <a:latin typeface="+mn-lt"/>
                <a:ea typeface="+mn-ea"/>
                <a:cs typeface="+mn-cs"/>
              </a:defRPr>
            </a:lvl5pPr>
            <a:lvl6pPr marL="1097280" indent="-173736"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6pPr>
            <a:lvl7pPr marL="1353312" indent="-164592"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7pPr>
            <a:lvl8pPr marL="1581912" indent="-164592"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8pPr>
            <a:lvl9pPr marL="1792224" indent="-164592"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9pPr>
          </a:lstStyle>
          <a:p>
            <a:pPr>
              <a:lnSpc>
                <a:spcPct val="90000"/>
              </a:lnSpc>
            </a:pPr>
            <a:r>
              <a:rPr lang="uz" sz="2400" dirty="0"/>
              <a:t>RGB modeli. Ushbu model monitorlar va iste'molchi televizorlari tomonidan qo'llaniladi. Har qanday rang uchta asosiy komponentdan iborat deb hisoblanadi: qizil </a:t>
            </a:r>
            <a:r>
              <a:rPr lang="uz" sz="2400" dirty="0" err="1"/>
              <a:t>, </a:t>
            </a:r>
            <a:r>
              <a:rPr lang="uz" sz="2400" dirty="0"/>
              <a:t>yashil </a:t>
            </a:r>
            <a:r>
              <a:rPr lang="uz" sz="2400" dirty="0" err="1"/>
              <a:t>va ko'k </a:t>
            </a:r>
            <a:r>
              <a:rPr lang="uz" sz="2400" dirty="0"/>
              <a:t>.</a:t>
            </a:r>
          </a:p>
          <a:p>
            <a:pPr>
              <a:lnSpc>
                <a:spcPct val="90000"/>
              </a:lnSpc>
            </a:pPr>
            <a:r>
              <a:rPr lang="uz" sz="2400" dirty="0"/>
              <a:t>CMYK modeli ekran tasvirlarini emas, balki bosilgan tasvirlarni tayyorlash uchun ishlatiladi.</a:t>
            </a:r>
          </a:p>
          <a:p>
            <a:pPr>
              <a:lnSpc>
                <a:spcPct val="90000"/>
              </a:lnSpc>
              <a:buFontTx/>
              <a:buNone/>
            </a:pPr>
            <a:r>
              <a:rPr lang="uz" sz="2400" dirty="0"/>
              <a:t>Ular o'tadigan yorug'likda emas, balki aks ettirilgan nurda ko'rinadiganligi bilan farqlanadi. Qog'ozga qancha ko'p bo'yoq qo'llanilsa, u shunchalik ko'p yorug'likni o'zlashtiradi va kamroq aks etadi.</a:t>
            </a:r>
          </a:p>
          <a:p>
            <a:pPr>
              <a:lnSpc>
                <a:spcPct val="90000"/>
              </a:lnSpc>
              <a:buFontTx/>
              <a:buNone/>
            </a:pPr>
            <a:r>
              <a:rPr lang="uz" sz="2400" dirty="0"/>
              <a:t>(moviy, qizil, sariq, qora)</a:t>
            </a:r>
          </a:p>
        </p:txBody>
      </p:sp>
      <p:pic>
        <p:nvPicPr>
          <p:cNvPr id="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19890" y="1196977"/>
            <a:ext cx="2174875" cy="223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48488" y="4365627"/>
            <a:ext cx="1846262" cy="1863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136744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endParaRPr lang="ru-RU"/>
          </a:p>
        </p:txBody>
      </p:sp>
      <p:sp>
        <p:nvSpPr>
          <p:cNvPr id="3" name="Объект 2"/>
          <p:cNvSpPr>
            <a:spLocks noGrp="1"/>
          </p:cNvSpPr>
          <p:nvPr>
            <p:ph idx="1"/>
          </p:nvPr>
        </p:nvSpPr>
        <p:spPr/>
        <p:txBody>
          <a:bodyPr/>
          <a:lstStyle/>
          <a:p>
            <a:endParaRPr lang="ru-RU"/>
          </a:p>
        </p:txBody>
      </p:sp>
      <p:sp>
        <p:nvSpPr>
          <p:cNvPr id="4" name="Rectangle 2"/>
          <p:cNvSpPr txBox="1">
            <a:spLocks noChangeArrowheads="1"/>
          </p:cNvSpPr>
          <p:nvPr/>
        </p:nvSpPr>
        <p:spPr>
          <a:xfrm>
            <a:off x="1104902" y="404664"/>
            <a:ext cx="7643813" cy="649288"/>
          </a:xfrm>
          <a:prstGeom prst="rect">
            <a:avLst/>
          </a:prstGeom>
        </p:spPr>
        <p:txBody>
          <a:bodyPr vert="horz" lIns="91440" tIns="45720" rIns="91440" bIns="45720" rtlCol="0" anchor="ctr">
            <a:noAutofit/>
          </a:bodyPr>
          <a:lstStyle>
            <a:lvl1pPr algn="l" defTabSz="914400" rtl="0" eaLnBrk="1" latinLnBrk="0" hangingPunct="1">
              <a:spcBef>
                <a:spcPct val="0"/>
              </a:spcBef>
              <a:buNone/>
              <a:defRPr sz="2800" kern="1200" cap="all" baseline="0">
                <a:solidFill>
                  <a:schemeClr val="tx1"/>
                </a:solidFill>
                <a:latin typeface="+mj-lt"/>
                <a:ea typeface="+mj-ea"/>
                <a:cs typeface="+mj-cs"/>
              </a:defRPr>
            </a:lvl1pPr>
          </a:lstStyle>
          <a:p>
            <a:r>
              <a:rPr lang="uz" dirty="0">
                <a:solidFill>
                  <a:srgbClr val="FF0000"/>
                </a:solidFill>
              </a:rPr>
              <a:t>Fraktal grafika</a:t>
            </a:r>
          </a:p>
        </p:txBody>
      </p:sp>
      <p:sp>
        <p:nvSpPr>
          <p:cNvPr id="5" name="Rectangle 3"/>
          <p:cNvSpPr txBox="1">
            <a:spLocks noChangeArrowheads="1"/>
          </p:cNvSpPr>
          <p:nvPr/>
        </p:nvSpPr>
        <p:spPr>
          <a:xfrm>
            <a:off x="539750" y="1171429"/>
            <a:ext cx="5257800" cy="3671887"/>
          </a:xfrm>
          <a:prstGeom prst="rect">
            <a:avLst/>
          </a:prstGeom>
        </p:spPr>
        <p:txBody>
          <a:bodyPr vert="horz" lIns="91440" tIns="45720" rIns="91440" bIns="45720" rtlCol="0">
            <a:normAutofit/>
          </a:bodyPr>
          <a:lstStyle>
            <a:lvl1pPr marL="342900" indent="-342900" algn="l" defTabSz="914400" rtl="0" eaLnBrk="1" latinLnBrk="0" hangingPunct="1">
              <a:spcBef>
                <a:spcPts val="800"/>
              </a:spcBef>
              <a:buFont typeface="Arial" pitchFamily="34" charset="0"/>
              <a:buNone/>
              <a:defRPr sz="1600" b="1" kern="1200">
                <a:solidFill>
                  <a:schemeClr val="tx1"/>
                </a:solidFill>
                <a:latin typeface="+mn-lt"/>
                <a:ea typeface="+mn-ea"/>
                <a:cs typeface="+mn-cs"/>
              </a:defRPr>
            </a:lvl1pPr>
            <a:lvl2pPr marL="173736" indent="-173736" algn="l" defTabSz="914400" rtl="0" eaLnBrk="1" latinLnBrk="0" hangingPunct="1">
              <a:spcBef>
                <a:spcPts val="300"/>
              </a:spcBef>
              <a:buClr>
                <a:schemeClr val="accent2"/>
              </a:buClr>
              <a:buFont typeface="Wingdings" pitchFamily="2" charset="2"/>
              <a:buChar char="§"/>
              <a:defRPr sz="1600" kern="1200">
                <a:solidFill>
                  <a:schemeClr val="tx1"/>
                </a:solidFill>
                <a:latin typeface="+mn-lt"/>
                <a:ea typeface="+mn-ea"/>
                <a:cs typeface="+mn-cs"/>
              </a:defRPr>
            </a:lvl2pPr>
            <a:lvl3pPr marL="402336" indent="-164592" algn="l" defTabSz="914400" rtl="0" eaLnBrk="1" latinLnBrk="0" hangingPunct="1">
              <a:spcBef>
                <a:spcPts val="300"/>
              </a:spcBef>
              <a:buClr>
                <a:schemeClr val="accent2"/>
              </a:buClr>
              <a:buFont typeface="Wingdings" pitchFamily="2" charset="2"/>
              <a:buChar char="§"/>
              <a:defRPr sz="1600" kern="1200">
                <a:solidFill>
                  <a:schemeClr val="tx1"/>
                </a:solidFill>
                <a:latin typeface="+mn-lt"/>
                <a:ea typeface="+mn-ea"/>
                <a:cs typeface="+mn-cs"/>
              </a:defRPr>
            </a:lvl3pPr>
            <a:lvl4pPr marL="630936" indent="-164592" algn="l" defTabSz="914400" rtl="0" eaLnBrk="1" latinLnBrk="0" hangingPunct="1">
              <a:spcBef>
                <a:spcPts val="300"/>
              </a:spcBef>
              <a:buClr>
                <a:schemeClr val="accent2"/>
              </a:buClr>
              <a:buFont typeface="Wingdings" pitchFamily="2" charset="2"/>
              <a:buChar char="§"/>
              <a:defRPr sz="1600" kern="1200">
                <a:solidFill>
                  <a:schemeClr val="tx1"/>
                </a:solidFill>
                <a:latin typeface="+mn-lt"/>
                <a:ea typeface="+mn-ea"/>
                <a:cs typeface="+mn-cs"/>
              </a:defRPr>
            </a:lvl4pPr>
            <a:lvl5pPr marL="859536" indent="-173736" algn="l" defTabSz="914400" rtl="0" eaLnBrk="1" latinLnBrk="0" hangingPunct="1">
              <a:spcBef>
                <a:spcPts val="300"/>
              </a:spcBef>
              <a:buClr>
                <a:schemeClr val="accent2"/>
              </a:buClr>
              <a:buFont typeface="Wingdings" pitchFamily="2" charset="2"/>
              <a:buChar char="§"/>
              <a:defRPr sz="1600" kern="1200">
                <a:solidFill>
                  <a:schemeClr val="tx1"/>
                </a:solidFill>
                <a:latin typeface="+mn-lt"/>
                <a:ea typeface="+mn-ea"/>
                <a:cs typeface="+mn-cs"/>
              </a:defRPr>
            </a:lvl5pPr>
            <a:lvl6pPr marL="1097280" indent="-173736"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6pPr>
            <a:lvl7pPr marL="1353312" indent="-164592"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7pPr>
            <a:lvl8pPr marL="1581912" indent="-164592"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8pPr>
            <a:lvl9pPr marL="1792224" indent="-164592"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9pPr>
          </a:lstStyle>
          <a:p>
            <a:r>
              <a:rPr lang="uz" sz="2400"/>
              <a:t>Fraktal - bu o'xshash elementlardan tashkil topgan naqsh.</a:t>
            </a:r>
          </a:p>
          <a:p>
            <a:r>
              <a:rPr lang="uz" sz="2400"/>
              <a:t>Fraktal naqshni qurish qandaydir algoritmga muvofiq amalga oshiriladi.</a:t>
            </a:r>
          </a:p>
          <a:p>
            <a:r>
              <a:rPr lang="uz" sz="2400"/>
              <a:t>Fraktal tasvir faylida faqat algoritmlar va formulalar saqlanadi.</a:t>
            </a:r>
          </a:p>
        </p:txBody>
      </p:sp>
      <p:pic>
        <p:nvPicPr>
          <p:cNvPr id="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67400" y="1876279"/>
            <a:ext cx="2967038" cy="2967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571581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endParaRPr lang="ru-RU" dirty="0"/>
          </a:p>
        </p:txBody>
      </p:sp>
      <p:sp>
        <p:nvSpPr>
          <p:cNvPr id="3" name="Объект 2"/>
          <p:cNvSpPr>
            <a:spLocks noGrp="1"/>
          </p:cNvSpPr>
          <p:nvPr>
            <p:ph idx="1"/>
          </p:nvPr>
        </p:nvSpPr>
        <p:spPr/>
        <p:txBody>
          <a:bodyPr/>
          <a:lstStyle/>
          <a:p>
            <a:endParaRPr lang="ru-RU"/>
          </a:p>
        </p:txBody>
      </p:sp>
      <p:sp>
        <p:nvSpPr>
          <p:cNvPr id="4" name="Rectangle 2"/>
          <p:cNvSpPr txBox="1">
            <a:spLocks noChangeArrowheads="1"/>
          </p:cNvSpPr>
          <p:nvPr/>
        </p:nvSpPr>
        <p:spPr>
          <a:xfrm>
            <a:off x="1104902" y="260648"/>
            <a:ext cx="7643813" cy="649288"/>
          </a:xfrm>
          <a:prstGeom prst="rect">
            <a:avLst/>
          </a:prstGeom>
        </p:spPr>
        <p:txBody>
          <a:bodyPr vert="horz" lIns="91440" tIns="45720" rIns="91440" bIns="45720" rtlCol="0" anchor="ctr">
            <a:noAutofit/>
          </a:bodyPr>
          <a:lstStyle>
            <a:lvl1pPr algn="l" defTabSz="914400" rtl="0" eaLnBrk="1" latinLnBrk="0" hangingPunct="1">
              <a:spcBef>
                <a:spcPct val="0"/>
              </a:spcBef>
              <a:buNone/>
              <a:defRPr sz="2800" kern="1200" cap="all" baseline="0">
                <a:solidFill>
                  <a:schemeClr val="tx1"/>
                </a:solidFill>
                <a:latin typeface="+mj-lt"/>
                <a:ea typeface="+mj-ea"/>
                <a:cs typeface="+mj-cs"/>
              </a:defRPr>
            </a:lvl1pPr>
          </a:lstStyle>
          <a:p>
            <a:r>
              <a:rPr lang="uz" dirty="0">
                <a:solidFill>
                  <a:srgbClr val="FF0000"/>
                </a:solidFill>
              </a:rPr>
              <a:t>3D grafika</a:t>
            </a:r>
          </a:p>
        </p:txBody>
      </p:sp>
      <p:sp>
        <p:nvSpPr>
          <p:cNvPr id="5" name="Rectangle 3"/>
          <p:cNvSpPr txBox="1">
            <a:spLocks noChangeArrowheads="1"/>
          </p:cNvSpPr>
          <p:nvPr/>
        </p:nvSpPr>
        <p:spPr>
          <a:xfrm>
            <a:off x="468313" y="1027413"/>
            <a:ext cx="5040312" cy="3671887"/>
          </a:xfrm>
          <a:prstGeom prst="rect">
            <a:avLst/>
          </a:prstGeom>
        </p:spPr>
        <p:txBody>
          <a:bodyPr vert="horz" lIns="91440" tIns="45720" rIns="91440" bIns="45720" rtlCol="0">
            <a:normAutofit/>
          </a:bodyPr>
          <a:lstStyle>
            <a:lvl1pPr marL="342900" indent="-342900" algn="l" defTabSz="914400" rtl="0" eaLnBrk="1" latinLnBrk="0" hangingPunct="1">
              <a:spcBef>
                <a:spcPts val="800"/>
              </a:spcBef>
              <a:buFont typeface="Arial" pitchFamily="34" charset="0"/>
              <a:buNone/>
              <a:defRPr sz="1600" b="1" kern="1200">
                <a:solidFill>
                  <a:schemeClr val="tx1"/>
                </a:solidFill>
                <a:latin typeface="+mn-lt"/>
                <a:ea typeface="+mn-ea"/>
                <a:cs typeface="+mn-cs"/>
              </a:defRPr>
            </a:lvl1pPr>
            <a:lvl2pPr marL="173736" indent="-173736" algn="l" defTabSz="914400" rtl="0" eaLnBrk="1" latinLnBrk="0" hangingPunct="1">
              <a:spcBef>
                <a:spcPts val="300"/>
              </a:spcBef>
              <a:buClr>
                <a:schemeClr val="accent2"/>
              </a:buClr>
              <a:buFont typeface="Wingdings" pitchFamily="2" charset="2"/>
              <a:buChar char="§"/>
              <a:defRPr sz="1600" kern="1200">
                <a:solidFill>
                  <a:schemeClr val="tx1"/>
                </a:solidFill>
                <a:latin typeface="+mn-lt"/>
                <a:ea typeface="+mn-ea"/>
                <a:cs typeface="+mn-cs"/>
              </a:defRPr>
            </a:lvl2pPr>
            <a:lvl3pPr marL="402336" indent="-164592" algn="l" defTabSz="914400" rtl="0" eaLnBrk="1" latinLnBrk="0" hangingPunct="1">
              <a:spcBef>
                <a:spcPts val="300"/>
              </a:spcBef>
              <a:buClr>
                <a:schemeClr val="accent2"/>
              </a:buClr>
              <a:buFont typeface="Wingdings" pitchFamily="2" charset="2"/>
              <a:buChar char="§"/>
              <a:defRPr sz="1600" kern="1200">
                <a:solidFill>
                  <a:schemeClr val="tx1"/>
                </a:solidFill>
                <a:latin typeface="+mn-lt"/>
                <a:ea typeface="+mn-ea"/>
                <a:cs typeface="+mn-cs"/>
              </a:defRPr>
            </a:lvl3pPr>
            <a:lvl4pPr marL="630936" indent="-164592" algn="l" defTabSz="914400" rtl="0" eaLnBrk="1" latinLnBrk="0" hangingPunct="1">
              <a:spcBef>
                <a:spcPts val="300"/>
              </a:spcBef>
              <a:buClr>
                <a:schemeClr val="accent2"/>
              </a:buClr>
              <a:buFont typeface="Wingdings" pitchFamily="2" charset="2"/>
              <a:buChar char="§"/>
              <a:defRPr sz="1600" kern="1200">
                <a:solidFill>
                  <a:schemeClr val="tx1"/>
                </a:solidFill>
                <a:latin typeface="+mn-lt"/>
                <a:ea typeface="+mn-ea"/>
                <a:cs typeface="+mn-cs"/>
              </a:defRPr>
            </a:lvl4pPr>
            <a:lvl5pPr marL="859536" indent="-173736" algn="l" defTabSz="914400" rtl="0" eaLnBrk="1" latinLnBrk="0" hangingPunct="1">
              <a:spcBef>
                <a:spcPts val="300"/>
              </a:spcBef>
              <a:buClr>
                <a:schemeClr val="accent2"/>
              </a:buClr>
              <a:buFont typeface="Wingdings" pitchFamily="2" charset="2"/>
              <a:buChar char="§"/>
              <a:defRPr sz="1600" kern="1200">
                <a:solidFill>
                  <a:schemeClr val="tx1"/>
                </a:solidFill>
                <a:latin typeface="+mn-lt"/>
                <a:ea typeface="+mn-ea"/>
                <a:cs typeface="+mn-cs"/>
              </a:defRPr>
            </a:lvl5pPr>
            <a:lvl6pPr marL="1097280" indent="-173736"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6pPr>
            <a:lvl7pPr marL="1353312" indent="-164592"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7pPr>
            <a:lvl8pPr marL="1581912" indent="-164592"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8pPr>
            <a:lvl9pPr marL="1792224" indent="-164592"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9pPr>
          </a:lstStyle>
          <a:p>
            <a:pPr>
              <a:lnSpc>
                <a:spcPct val="90000"/>
              </a:lnSpc>
            </a:pPr>
            <a:r>
              <a:rPr lang="uz" sz="2000"/>
              <a:t>Uch o'lchovli grafika (3D grafika) realga yaqindan o'xshash ob'ektlarning uch o'lchovli modellarini yaratish texnikasi va usullarini o'rganadi.</a:t>
            </a:r>
          </a:p>
          <a:p>
            <a:pPr>
              <a:lnSpc>
                <a:spcPct val="90000"/>
              </a:lnSpc>
            </a:pPr>
            <a:r>
              <a:rPr lang="uz" sz="2000"/>
              <a:t>Bunday uch o'lchamli tasvirlarni har tomondan aylantirish va ko'rish mumkin.</a:t>
            </a:r>
          </a:p>
          <a:p>
            <a:pPr>
              <a:lnSpc>
                <a:spcPct val="90000"/>
              </a:lnSpc>
            </a:pPr>
            <a:r>
              <a:rPr lang="uz" sz="2000"/>
              <a:t>Uch o'lchamli tasvirlarni yaratish uchun turli xil grafik shakllar va silliq yuzalar qo'llaniladi.</a:t>
            </a:r>
          </a:p>
        </p:txBody>
      </p:sp>
      <p:pic>
        <p:nvPicPr>
          <p:cNvPr id="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80063" y="1330625"/>
            <a:ext cx="3390900" cy="3368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21935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2AA631E-B5D6-4A20-B745-115B11AE4A07}"/>
              </a:ext>
            </a:extLst>
          </p:cNvPr>
          <p:cNvSpPr>
            <a:spLocks noGrp="1"/>
          </p:cNvSpPr>
          <p:nvPr>
            <p:ph type="title"/>
          </p:nvPr>
        </p:nvSpPr>
        <p:spPr>
          <a:xfrm>
            <a:off x="395536" y="2996952"/>
            <a:ext cx="7520940" cy="548640"/>
          </a:xfrm>
        </p:spPr>
        <p:txBody>
          <a:bodyPr>
            <a:normAutofit fontScale="90000"/>
          </a:bodyPr>
          <a:lstStyle/>
          <a:p>
            <a:pPr algn="ctr"/>
            <a:r>
              <a:rPr lang="uz" dirty="0"/>
              <a:t>Kompyuter grafikasi apparati</a:t>
            </a:r>
            <a:endParaRPr lang="en-US" dirty="0"/>
          </a:p>
        </p:txBody>
      </p:sp>
    </p:spTree>
    <p:extLst>
      <p:ext uri="{BB962C8B-B14F-4D97-AF65-F5344CB8AC3E}">
        <p14:creationId xmlns:p14="http://schemas.microsoft.com/office/powerpoint/2010/main" val="27349523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A335B89-37C6-4C19-9F64-566EC59CAE48}"/>
              </a:ext>
            </a:extLst>
          </p:cNvPr>
          <p:cNvSpPr>
            <a:spLocks noGrp="1"/>
          </p:cNvSpPr>
          <p:nvPr>
            <p:ph type="title"/>
          </p:nvPr>
        </p:nvSpPr>
        <p:spPr/>
        <p:txBody>
          <a:bodyPr/>
          <a:lstStyle/>
          <a:p>
            <a:endParaRPr lang="en-US"/>
          </a:p>
        </p:txBody>
      </p:sp>
      <p:graphicFrame>
        <p:nvGraphicFramePr>
          <p:cNvPr id="20" name="Объект 19">
            <a:extLst>
              <a:ext uri="{FF2B5EF4-FFF2-40B4-BE49-F238E27FC236}">
                <a16:creationId xmlns:a16="http://schemas.microsoft.com/office/drawing/2014/main" id="{5DBF3224-4628-4159-89D9-9D28A49FBC4D}"/>
              </a:ext>
            </a:extLst>
          </p:cNvPr>
          <p:cNvGraphicFramePr>
            <a:graphicFrameLocks noGrp="1"/>
          </p:cNvGraphicFramePr>
          <p:nvPr>
            <p:ph idx="1"/>
          </p:nvPr>
        </p:nvGraphicFramePr>
        <p:xfrm>
          <a:off x="0" y="260651"/>
          <a:ext cx="9036500" cy="6231593"/>
        </p:xfrm>
        <a:graphic>
          <a:graphicData uri="http://schemas.openxmlformats.org/drawingml/2006/table">
            <a:tbl>
              <a:tblPr>
                <a:tableStyleId>{69C7853C-536D-4A76-A0AE-DD22124D55A5}</a:tableStyleId>
              </a:tblPr>
              <a:tblGrid>
                <a:gridCol w="2259125">
                  <a:extLst>
                    <a:ext uri="{9D8B030D-6E8A-4147-A177-3AD203B41FA5}">
                      <a16:colId xmlns:a16="http://schemas.microsoft.com/office/drawing/2014/main" val="711629409"/>
                    </a:ext>
                  </a:extLst>
                </a:gridCol>
                <a:gridCol w="2259125">
                  <a:extLst>
                    <a:ext uri="{9D8B030D-6E8A-4147-A177-3AD203B41FA5}">
                      <a16:colId xmlns:a16="http://schemas.microsoft.com/office/drawing/2014/main" val="836940461"/>
                    </a:ext>
                  </a:extLst>
                </a:gridCol>
                <a:gridCol w="2259125">
                  <a:extLst>
                    <a:ext uri="{9D8B030D-6E8A-4147-A177-3AD203B41FA5}">
                      <a16:colId xmlns:a16="http://schemas.microsoft.com/office/drawing/2014/main" val="304317248"/>
                    </a:ext>
                  </a:extLst>
                </a:gridCol>
                <a:gridCol w="2259125">
                  <a:extLst>
                    <a:ext uri="{9D8B030D-6E8A-4147-A177-3AD203B41FA5}">
                      <a16:colId xmlns:a16="http://schemas.microsoft.com/office/drawing/2014/main" val="1364958866"/>
                    </a:ext>
                  </a:extLst>
                </a:gridCol>
              </a:tblGrid>
              <a:tr h="202298">
                <a:tc>
                  <a:txBody>
                    <a:bodyPr/>
                    <a:lstStyle/>
                    <a:p>
                      <a:pPr>
                        <a:lnSpc>
                          <a:spcPct val="80000"/>
                        </a:lnSpc>
                      </a:pPr>
                      <a:r>
                        <a:rPr lang="uz" sz="1400" b="1" dirty="0"/>
                        <a:t>Video karta turi</a:t>
                      </a:r>
                      <a:endParaRPr lang="ru-RU" sz="1400" dirty="0"/>
                    </a:p>
                  </a:txBody>
                  <a:tcPr marL="21565" marR="21565" marT="10783" marB="10783" anchor="ctr">
                    <a:solidFill>
                      <a:schemeClr val="accent2"/>
                    </a:solidFill>
                  </a:tcPr>
                </a:tc>
                <a:tc>
                  <a:txBody>
                    <a:bodyPr/>
                    <a:lstStyle/>
                    <a:p>
                      <a:pPr>
                        <a:lnSpc>
                          <a:spcPct val="80000"/>
                        </a:lnSpc>
                      </a:pPr>
                      <a:r>
                        <a:rPr lang="uz" sz="1400" b="1" dirty="0"/>
                        <a:t>Tavsif</a:t>
                      </a:r>
                      <a:endParaRPr lang="ru-RU" sz="1400" dirty="0"/>
                    </a:p>
                  </a:txBody>
                  <a:tcPr marL="21565" marR="21565" marT="10783" marB="10783" anchor="ctr">
                    <a:solidFill>
                      <a:schemeClr val="accent2"/>
                    </a:solidFill>
                  </a:tcPr>
                </a:tc>
                <a:tc>
                  <a:txBody>
                    <a:bodyPr/>
                    <a:lstStyle/>
                    <a:p>
                      <a:pPr>
                        <a:lnSpc>
                          <a:spcPct val="80000"/>
                        </a:lnSpc>
                      </a:pPr>
                      <a:r>
                        <a:rPr lang="uz" sz="1400" b="1" dirty="0"/>
                        <a:t>Asosiy xususiyatlar</a:t>
                      </a:r>
                      <a:endParaRPr lang="ru-RU" sz="1400" dirty="0"/>
                    </a:p>
                  </a:txBody>
                  <a:tcPr marL="21565" marR="21565" marT="10783" marB="10783" anchor="ctr">
                    <a:solidFill>
                      <a:schemeClr val="accent2"/>
                    </a:solidFill>
                  </a:tcPr>
                </a:tc>
                <a:tc>
                  <a:txBody>
                    <a:bodyPr/>
                    <a:lstStyle/>
                    <a:p>
                      <a:pPr>
                        <a:lnSpc>
                          <a:spcPct val="80000"/>
                        </a:lnSpc>
                      </a:pPr>
                      <a:r>
                        <a:rPr lang="uz" sz="1400" b="1" dirty="0"/>
                        <a:t>Modellarga misollar</a:t>
                      </a:r>
                      <a:endParaRPr lang="ru-RU" sz="1400" dirty="0"/>
                    </a:p>
                  </a:txBody>
                  <a:tcPr marL="21565" marR="21565" marT="10783" marB="10783" anchor="ctr">
                    <a:solidFill>
                      <a:schemeClr val="accent2"/>
                    </a:solidFill>
                  </a:tcPr>
                </a:tc>
                <a:extLst>
                  <a:ext uri="{0D108BD9-81ED-4DB2-BD59-A6C34878D82A}">
                    <a16:rowId xmlns:a16="http://schemas.microsoft.com/office/drawing/2014/main" val="850029201"/>
                  </a:ext>
                </a:extLst>
              </a:tr>
              <a:tr h="920719">
                <a:tc>
                  <a:txBody>
                    <a:bodyPr/>
                    <a:lstStyle/>
                    <a:p>
                      <a:pPr>
                        <a:lnSpc>
                          <a:spcPct val="80000"/>
                        </a:lnSpc>
                      </a:pPr>
                      <a:r>
                        <a:rPr lang="uz" sz="1400" b="1"/>
                        <a:t>Integratsiyalashgan (o'rnatilgan)</a:t>
                      </a:r>
                      <a:endParaRPr lang="ru-RU" sz="1400"/>
                    </a:p>
                  </a:txBody>
                  <a:tcPr marL="21565" marR="21565" marT="10783" marB="10783" anchor="ctr"/>
                </a:tc>
                <a:tc>
                  <a:txBody>
                    <a:bodyPr/>
                    <a:lstStyle/>
                    <a:p>
                      <a:pPr>
                        <a:lnSpc>
                          <a:spcPct val="80000"/>
                        </a:lnSpc>
                      </a:pPr>
                      <a:r>
                        <a:rPr lang="uz" sz="1400"/>
                        <a:t>Protsessor (CPU) yoki anakartga o'rnatilgan. O'z video xotirasiga ega emas.</a:t>
                      </a:r>
                    </a:p>
                  </a:txBody>
                  <a:tcPr marL="21565" marR="21565" marT="10783" marB="10783" anchor="ctr"/>
                </a:tc>
                <a:tc>
                  <a:txBody>
                    <a:bodyPr/>
                    <a:lstStyle/>
                    <a:p>
                      <a:pPr>
                        <a:lnSpc>
                          <a:spcPct val="80000"/>
                        </a:lnSpc>
                      </a:pPr>
                      <a:r>
                        <a:rPr lang="uz" sz="1400"/>
                        <a:t>- Kam quvvat sarfi - Ofis vazifalari, internet va video uchun mos - Arzon</a:t>
                      </a:r>
                    </a:p>
                  </a:txBody>
                  <a:tcPr marL="21565" marR="21565" marT="10783" marB="10783" anchor="ctr"/>
                </a:tc>
                <a:tc>
                  <a:txBody>
                    <a:bodyPr/>
                    <a:lstStyle/>
                    <a:p>
                      <a:pPr>
                        <a:lnSpc>
                          <a:spcPct val="80000"/>
                        </a:lnSpc>
                      </a:pPr>
                      <a:r>
                        <a:rPr lang="uz" sz="1400"/>
                        <a:t>Intel UHD Grafikasi, AMD Radeon Vega ( APUda )</a:t>
                      </a:r>
                    </a:p>
                  </a:txBody>
                  <a:tcPr marL="21565" marR="21565" marT="10783" marB="10783" anchor="ctr"/>
                </a:tc>
                <a:extLst>
                  <a:ext uri="{0D108BD9-81ED-4DB2-BD59-A6C34878D82A}">
                    <a16:rowId xmlns:a16="http://schemas.microsoft.com/office/drawing/2014/main" val="3136557352"/>
                  </a:ext>
                </a:extLst>
              </a:tr>
              <a:tr h="1266055">
                <a:tc>
                  <a:txBody>
                    <a:bodyPr/>
                    <a:lstStyle/>
                    <a:p>
                      <a:pPr>
                        <a:lnSpc>
                          <a:spcPct val="80000"/>
                        </a:lnSpc>
                      </a:pPr>
                      <a:r>
                        <a:rPr lang="uz" sz="1400" b="1"/>
                        <a:t>Diskret (tashqi)</a:t>
                      </a:r>
                      <a:endParaRPr lang="ru-RU" sz="1400"/>
                    </a:p>
                  </a:txBody>
                  <a:tcPr marL="21565" marR="21565" marT="10783" marB="10783" anchor="ctr"/>
                </a:tc>
                <a:tc>
                  <a:txBody>
                    <a:bodyPr/>
                    <a:lstStyle/>
                    <a:p>
                      <a:pPr>
                        <a:lnSpc>
                          <a:spcPct val="80000"/>
                        </a:lnSpc>
                      </a:pPr>
                      <a:r>
                        <a:rPr lang="uz" sz="1400"/>
                        <a:t>Anakartga ulanadigan alohida modul. Uning o'z video xotirasi (VRAM) mavjud.</a:t>
                      </a:r>
                    </a:p>
                  </a:txBody>
                  <a:tcPr marL="21565" marR="21565" marT="10783" marB="10783" anchor="ctr"/>
                </a:tc>
                <a:tc>
                  <a:txBody>
                    <a:bodyPr/>
                    <a:lstStyle/>
                    <a:p>
                      <a:pPr>
                        <a:lnSpc>
                          <a:spcPct val="80000"/>
                        </a:lnSpc>
                      </a:pPr>
                      <a:r>
                        <a:rPr lang="uz" sz="1400"/>
                        <a:t>- Yuqori unumdorlik - O'yin, 3D grafika, tahrirlash uchun javob beradi - Zamonaviy API-larni qo'llab-quvvatlash (DirectX, Vulkan, OpenGL)</a:t>
                      </a:r>
                    </a:p>
                  </a:txBody>
                  <a:tcPr marL="21565" marR="21565" marT="10783" marB="10783" anchor="ctr"/>
                </a:tc>
                <a:tc>
                  <a:txBody>
                    <a:bodyPr/>
                    <a:lstStyle/>
                    <a:p>
                      <a:pPr>
                        <a:lnSpc>
                          <a:spcPct val="80000"/>
                        </a:lnSpc>
                      </a:pPr>
                      <a:r>
                        <a:rPr lang="uz" sz="1400"/>
                        <a:t>NVIDIA GeForce RTX, AMD Radeon RX</a:t>
                      </a:r>
                    </a:p>
                  </a:txBody>
                  <a:tcPr marL="21565" marR="21565" marT="10783" marB="10783" anchor="ctr"/>
                </a:tc>
                <a:extLst>
                  <a:ext uri="{0D108BD9-81ED-4DB2-BD59-A6C34878D82A}">
                    <a16:rowId xmlns:a16="http://schemas.microsoft.com/office/drawing/2014/main" val="3079607654"/>
                  </a:ext>
                </a:extLst>
              </a:tr>
              <a:tr h="1100324">
                <a:tc>
                  <a:txBody>
                    <a:bodyPr/>
                    <a:lstStyle/>
                    <a:p>
                      <a:pPr>
                        <a:lnSpc>
                          <a:spcPct val="80000"/>
                        </a:lnSpc>
                      </a:pPr>
                      <a:r>
                        <a:rPr lang="uz" sz="1400" b="1"/>
                        <a:t>Professional</a:t>
                      </a:r>
                      <a:endParaRPr lang="ru-RU" sz="1400"/>
                    </a:p>
                  </a:txBody>
                  <a:tcPr marL="21565" marR="21565" marT="10783" marB="10783" anchor="ctr"/>
                </a:tc>
                <a:tc>
                  <a:txBody>
                    <a:bodyPr/>
                    <a:lstStyle/>
                    <a:p>
                      <a:pPr>
                        <a:lnSpc>
                          <a:spcPct val="80000"/>
                        </a:lnSpc>
                      </a:pPr>
                      <a:r>
                        <a:rPr lang="uz" sz="1400"/>
                        <a:t>SAPR, 3D modellashtirish, renderlash va ilmiy hisoblar uchun mo'ljallangan.</a:t>
                      </a:r>
                    </a:p>
                  </a:txBody>
                  <a:tcPr marL="21565" marR="21565" marT="10783" marB="10783" anchor="ctr"/>
                </a:tc>
                <a:tc>
                  <a:txBody>
                    <a:bodyPr/>
                    <a:lstStyle/>
                    <a:p>
                      <a:pPr>
                        <a:lnSpc>
                          <a:spcPct val="80000"/>
                        </a:lnSpc>
                      </a:pPr>
                      <a:r>
                        <a:rPr lang="uz" sz="1400"/>
                        <a:t>- Professional ilovalar uchun optimallashtirish (AutoCAD, SolidWorks) - Hisoblash aniqligi ortdi - Katta hajmdagi VRAM</a:t>
                      </a:r>
                    </a:p>
                  </a:txBody>
                  <a:tcPr marL="21565" marR="21565" marT="10783" marB="10783" anchor="ctr"/>
                </a:tc>
                <a:tc>
                  <a:txBody>
                    <a:bodyPr/>
                    <a:lstStyle/>
                    <a:p>
                      <a:pPr>
                        <a:lnSpc>
                          <a:spcPct val="80000"/>
                        </a:lnSpc>
                      </a:pPr>
                      <a:r>
                        <a:rPr lang="uz" sz="1400"/>
                        <a:t>NVIDIA Quadro / RTX A- seriyasi, AMD Radeon PRO</a:t>
                      </a:r>
                    </a:p>
                  </a:txBody>
                  <a:tcPr marL="21565" marR="21565" marT="10783" marB="10783" anchor="ctr"/>
                </a:tc>
                <a:extLst>
                  <a:ext uri="{0D108BD9-81ED-4DB2-BD59-A6C34878D82A}">
                    <a16:rowId xmlns:a16="http://schemas.microsoft.com/office/drawing/2014/main" val="3711988074"/>
                  </a:ext>
                </a:extLst>
              </a:tr>
              <a:tr h="920719">
                <a:tc>
                  <a:txBody>
                    <a:bodyPr/>
                    <a:lstStyle/>
                    <a:p>
                      <a:pPr>
                        <a:lnSpc>
                          <a:spcPct val="80000"/>
                        </a:lnSpc>
                      </a:pPr>
                      <a:r>
                        <a:rPr lang="uz" sz="1400" b="1"/>
                        <a:t>Mobil video karta</a:t>
                      </a:r>
                      <a:endParaRPr lang="ru-RU" sz="1400"/>
                    </a:p>
                  </a:txBody>
                  <a:tcPr marL="21565" marR="21565" marT="10783" marB="10783" anchor="ctr"/>
                </a:tc>
                <a:tc>
                  <a:txBody>
                    <a:bodyPr/>
                    <a:lstStyle/>
                    <a:p>
                      <a:pPr>
                        <a:lnSpc>
                          <a:spcPct val="80000"/>
                        </a:lnSpc>
                      </a:pPr>
                      <a:r>
                        <a:rPr lang="uz" sz="1400"/>
                        <a:t>U noutbuklarga o'rnatiladi va quvvat va energiya sarfini kamaytiradi.</a:t>
                      </a:r>
                    </a:p>
                  </a:txBody>
                  <a:tcPr marL="21565" marR="21565" marT="10783" marB="10783" anchor="ctr"/>
                </a:tc>
                <a:tc>
                  <a:txBody>
                    <a:bodyPr/>
                    <a:lstStyle/>
                    <a:p>
                      <a:pPr>
                        <a:lnSpc>
                          <a:spcPct val="80000"/>
                        </a:lnSpc>
                      </a:pPr>
                      <a:r>
                        <a:rPr lang="uz" sz="1400"/>
                        <a:t>- Ishlash va quvvat sarfi o'rtasidagi muvozanat - O'yin o'ynash va yo'lda ishlash uchun javob beradi</a:t>
                      </a:r>
                    </a:p>
                  </a:txBody>
                  <a:tcPr marL="21565" marR="21565" marT="10783" marB="10783" anchor="ctr"/>
                </a:tc>
                <a:tc>
                  <a:txBody>
                    <a:bodyPr/>
                    <a:lstStyle/>
                    <a:p>
                      <a:pPr>
                        <a:lnSpc>
                          <a:spcPct val="80000"/>
                        </a:lnSpc>
                      </a:pPr>
                      <a:r>
                        <a:rPr lang="uz" sz="1400"/>
                        <a:t>NVIDIA GeForce RTX Mobile, AMD Radeon RX Mobile</a:t>
                      </a:r>
                    </a:p>
                  </a:txBody>
                  <a:tcPr marL="21565" marR="21565" marT="10783" marB="10783" anchor="ctr"/>
                </a:tc>
                <a:extLst>
                  <a:ext uri="{0D108BD9-81ED-4DB2-BD59-A6C34878D82A}">
                    <a16:rowId xmlns:a16="http://schemas.microsoft.com/office/drawing/2014/main" val="3181686870"/>
                  </a:ext>
                </a:extLst>
              </a:tr>
              <a:tr h="910739">
                <a:tc>
                  <a:txBody>
                    <a:bodyPr/>
                    <a:lstStyle/>
                    <a:p>
                      <a:pPr>
                        <a:lnSpc>
                          <a:spcPct val="80000"/>
                        </a:lnSpc>
                      </a:pPr>
                      <a:r>
                        <a:rPr lang="uz" sz="1400" b="1"/>
                        <a:t>SoC-ga o'rnatilgan (mobil chiplar)</a:t>
                      </a:r>
                      <a:endParaRPr lang="ru-RU" sz="1400"/>
                    </a:p>
                  </a:txBody>
                  <a:tcPr marL="21565" marR="21565" marT="10783" marB="10783" anchor="ctr"/>
                </a:tc>
                <a:tc>
                  <a:txBody>
                    <a:bodyPr/>
                    <a:lstStyle/>
                    <a:p>
                      <a:pPr>
                        <a:lnSpc>
                          <a:spcPct val="80000"/>
                        </a:lnSpc>
                      </a:pPr>
                      <a:r>
                        <a:rPr lang="uz" sz="1400"/>
                        <a:t>Protsessor bilan birlashtirilgan smartfon va planshetlarda qo'llaniladi.</a:t>
                      </a:r>
                    </a:p>
                  </a:txBody>
                  <a:tcPr marL="21565" marR="21565" marT="10783" marB="10783" anchor="ctr"/>
                </a:tc>
                <a:tc>
                  <a:txBody>
                    <a:bodyPr/>
                    <a:lstStyle/>
                    <a:p>
                      <a:pPr>
                        <a:lnSpc>
                          <a:spcPct val="80000"/>
                        </a:lnSpc>
                      </a:pPr>
                      <a:r>
                        <a:rPr lang="uz" sz="1400"/>
                        <a:t>- Energiya samaradorligi - Ilovalarda video va grafiklarni qayta ishlash - O'yinlar uchun 3D grafiklarni qo'llab-quvvatlash</a:t>
                      </a:r>
                    </a:p>
                  </a:txBody>
                  <a:tcPr marL="21565" marR="21565" marT="10783" marB="10783" anchor="ctr"/>
                </a:tc>
                <a:tc>
                  <a:txBody>
                    <a:bodyPr/>
                    <a:lstStyle/>
                    <a:p>
                      <a:pPr>
                        <a:lnSpc>
                          <a:spcPct val="80000"/>
                        </a:lnSpc>
                      </a:pPr>
                      <a:r>
                        <a:rPr lang="uz" sz="1400"/>
                        <a:t>Adreno (Qualcomm), Mali (ARM), Apple GPU</a:t>
                      </a:r>
                    </a:p>
                  </a:txBody>
                  <a:tcPr marL="21565" marR="21565" marT="10783" marB="10783" anchor="ctr"/>
                </a:tc>
                <a:extLst>
                  <a:ext uri="{0D108BD9-81ED-4DB2-BD59-A6C34878D82A}">
                    <a16:rowId xmlns:a16="http://schemas.microsoft.com/office/drawing/2014/main" val="2115352539"/>
                  </a:ext>
                </a:extLst>
              </a:tr>
              <a:tr h="910739">
                <a:tc>
                  <a:txBody>
                    <a:bodyPr/>
                    <a:lstStyle/>
                    <a:p>
                      <a:pPr>
                        <a:lnSpc>
                          <a:spcPct val="80000"/>
                        </a:lnSpc>
                      </a:pPr>
                      <a:r>
                        <a:rPr lang="uz" sz="1400" b="1"/>
                        <a:t>Bulut (virtual GPU)</a:t>
                      </a:r>
                      <a:endParaRPr lang="en-US" sz="1400"/>
                    </a:p>
                  </a:txBody>
                  <a:tcPr marL="21565" marR="21565" marT="10783" marB="10783" anchor="ctr"/>
                </a:tc>
                <a:tc>
                  <a:txBody>
                    <a:bodyPr/>
                    <a:lstStyle/>
                    <a:p>
                      <a:pPr>
                        <a:lnSpc>
                          <a:spcPct val="80000"/>
                        </a:lnSpc>
                      </a:pPr>
                      <a:r>
                        <a:rPr lang="uz" sz="1400"/>
                        <a:t>Serverlarda ishlaydi va masofaviy grafiklarni qayta ishlash uchun ishlatiladi.</a:t>
                      </a:r>
                    </a:p>
                  </a:txBody>
                  <a:tcPr marL="21565" marR="21565" marT="10783" marB="10783" anchor="ctr"/>
                </a:tc>
                <a:tc>
                  <a:txBody>
                    <a:bodyPr/>
                    <a:lstStyle/>
                    <a:p>
                      <a:pPr>
                        <a:lnSpc>
                          <a:spcPct val="80000"/>
                        </a:lnSpc>
                      </a:pPr>
                      <a:r>
                        <a:rPr lang="uz" sz="1400"/>
                        <a:t>- Bulutda ko'rsatish va sun'iy intellektni o'rgatish - Ish stantsiyasini virtualizatsiya qilish - Moslashuvchan masshtablash</a:t>
                      </a:r>
                    </a:p>
                  </a:txBody>
                  <a:tcPr marL="21565" marR="21565" marT="10783" marB="10783" anchor="ctr"/>
                </a:tc>
                <a:tc>
                  <a:txBody>
                    <a:bodyPr/>
                    <a:lstStyle/>
                    <a:p>
                      <a:pPr>
                        <a:lnSpc>
                          <a:spcPct val="80000"/>
                        </a:lnSpc>
                      </a:pPr>
                      <a:r>
                        <a:rPr lang="uz" sz="1400" dirty="0"/>
                        <a:t>NVIDIA GRID, Tesla, AMD Instinct</a:t>
                      </a:r>
                    </a:p>
                  </a:txBody>
                  <a:tcPr marL="21565" marR="21565" marT="10783" marB="10783" anchor="ctr"/>
                </a:tc>
                <a:extLst>
                  <a:ext uri="{0D108BD9-81ED-4DB2-BD59-A6C34878D82A}">
                    <a16:rowId xmlns:a16="http://schemas.microsoft.com/office/drawing/2014/main" val="1411089318"/>
                  </a:ext>
                </a:extLst>
              </a:tr>
            </a:tbl>
          </a:graphicData>
        </a:graphic>
      </p:graphicFrame>
    </p:spTree>
    <p:extLst>
      <p:ext uri="{BB962C8B-B14F-4D97-AF65-F5344CB8AC3E}">
        <p14:creationId xmlns:p14="http://schemas.microsoft.com/office/powerpoint/2010/main" val="31998202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1C71E82C-519E-4B31-AC2F-CAE5E6DFD24C}"/>
              </a:ext>
            </a:extLst>
          </p:cNvPr>
          <p:cNvSpPr>
            <a:spLocks noGrp="1"/>
          </p:cNvSpPr>
          <p:nvPr>
            <p:ph type="title"/>
          </p:nvPr>
        </p:nvSpPr>
        <p:spPr/>
        <p:txBody>
          <a:bodyPr/>
          <a:lstStyle/>
          <a:p>
            <a:endParaRPr lang="en-US"/>
          </a:p>
        </p:txBody>
      </p:sp>
      <p:graphicFrame>
        <p:nvGraphicFramePr>
          <p:cNvPr id="24" name="Объект 23">
            <a:extLst>
              <a:ext uri="{FF2B5EF4-FFF2-40B4-BE49-F238E27FC236}">
                <a16:creationId xmlns:a16="http://schemas.microsoft.com/office/drawing/2014/main" id="{C5694757-3902-4E65-9EE4-5F20DD0E3E15}"/>
              </a:ext>
            </a:extLst>
          </p:cNvPr>
          <p:cNvGraphicFramePr>
            <a:graphicFrameLocks noGrp="1"/>
          </p:cNvGraphicFramePr>
          <p:nvPr>
            <p:ph idx="1"/>
          </p:nvPr>
        </p:nvGraphicFramePr>
        <p:xfrm>
          <a:off x="179512" y="188642"/>
          <a:ext cx="8784976" cy="6669360"/>
        </p:xfrm>
        <a:graphic>
          <a:graphicData uri="http://schemas.openxmlformats.org/drawingml/2006/table">
            <a:tbl>
              <a:tblPr>
                <a:tableStyleId>{69C7853C-536D-4A76-A0AE-DD22124D55A5}</a:tableStyleId>
              </a:tblPr>
              <a:tblGrid>
                <a:gridCol w="2196244">
                  <a:extLst>
                    <a:ext uri="{9D8B030D-6E8A-4147-A177-3AD203B41FA5}">
                      <a16:colId xmlns:a16="http://schemas.microsoft.com/office/drawing/2014/main" val="308924539"/>
                    </a:ext>
                  </a:extLst>
                </a:gridCol>
                <a:gridCol w="2196244">
                  <a:extLst>
                    <a:ext uri="{9D8B030D-6E8A-4147-A177-3AD203B41FA5}">
                      <a16:colId xmlns:a16="http://schemas.microsoft.com/office/drawing/2014/main" val="1383791479"/>
                    </a:ext>
                  </a:extLst>
                </a:gridCol>
                <a:gridCol w="2196244">
                  <a:extLst>
                    <a:ext uri="{9D8B030D-6E8A-4147-A177-3AD203B41FA5}">
                      <a16:colId xmlns:a16="http://schemas.microsoft.com/office/drawing/2014/main" val="1234164831"/>
                    </a:ext>
                  </a:extLst>
                </a:gridCol>
                <a:gridCol w="2196244">
                  <a:extLst>
                    <a:ext uri="{9D8B030D-6E8A-4147-A177-3AD203B41FA5}">
                      <a16:colId xmlns:a16="http://schemas.microsoft.com/office/drawing/2014/main" val="1261016939"/>
                    </a:ext>
                  </a:extLst>
                </a:gridCol>
              </a:tblGrid>
              <a:tr h="281239">
                <a:tc>
                  <a:txBody>
                    <a:bodyPr/>
                    <a:lstStyle/>
                    <a:p>
                      <a:pPr>
                        <a:lnSpc>
                          <a:spcPct val="80000"/>
                        </a:lnSpc>
                      </a:pPr>
                      <a:r>
                        <a:rPr lang="uz" sz="1400" b="1" dirty="0"/>
                        <a:t>Video karta turi</a:t>
                      </a:r>
                      <a:endParaRPr lang="ru-RU" sz="1400" dirty="0"/>
                    </a:p>
                  </a:txBody>
                  <a:tcPr marL="21565" marR="21565" marT="10783" marB="10783" anchor="ctr">
                    <a:solidFill>
                      <a:schemeClr val="accent2"/>
                    </a:solidFill>
                  </a:tcPr>
                </a:tc>
                <a:tc>
                  <a:txBody>
                    <a:bodyPr/>
                    <a:lstStyle/>
                    <a:p>
                      <a:pPr>
                        <a:lnSpc>
                          <a:spcPct val="80000"/>
                        </a:lnSpc>
                      </a:pPr>
                      <a:r>
                        <a:rPr lang="uz" sz="1400" b="1" dirty="0"/>
                        <a:t>Tavsif</a:t>
                      </a:r>
                      <a:endParaRPr lang="ru-RU" sz="1400" dirty="0"/>
                    </a:p>
                  </a:txBody>
                  <a:tcPr marL="21565" marR="21565" marT="10783" marB="10783" anchor="ctr">
                    <a:solidFill>
                      <a:schemeClr val="accent2"/>
                    </a:solidFill>
                  </a:tcPr>
                </a:tc>
                <a:tc>
                  <a:txBody>
                    <a:bodyPr/>
                    <a:lstStyle/>
                    <a:p>
                      <a:pPr>
                        <a:lnSpc>
                          <a:spcPct val="80000"/>
                        </a:lnSpc>
                      </a:pPr>
                      <a:r>
                        <a:rPr lang="uz" sz="1400" b="1" dirty="0"/>
                        <a:t>Asosiy xususiyatlar</a:t>
                      </a:r>
                      <a:endParaRPr lang="ru-RU" sz="1400" dirty="0"/>
                    </a:p>
                  </a:txBody>
                  <a:tcPr marL="21565" marR="21565" marT="10783" marB="10783" anchor="ctr">
                    <a:solidFill>
                      <a:schemeClr val="accent2"/>
                    </a:solidFill>
                  </a:tcPr>
                </a:tc>
                <a:tc>
                  <a:txBody>
                    <a:bodyPr/>
                    <a:lstStyle/>
                    <a:p>
                      <a:pPr>
                        <a:lnSpc>
                          <a:spcPct val="80000"/>
                        </a:lnSpc>
                      </a:pPr>
                      <a:r>
                        <a:rPr lang="uz" sz="1400" b="1" dirty="0"/>
                        <a:t>Modellarga misollar</a:t>
                      </a:r>
                      <a:endParaRPr lang="ru-RU" sz="1400" dirty="0"/>
                    </a:p>
                  </a:txBody>
                  <a:tcPr marL="21565" marR="21565" marT="10783" marB="10783" anchor="ctr">
                    <a:solidFill>
                      <a:schemeClr val="accent2"/>
                    </a:solidFill>
                  </a:tcPr>
                </a:tc>
                <a:extLst>
                  <a:ext uri="{0D108BD9-81ED-4DB2-BD59-A6C34878D82A}">
                    <a16:rowId xmlns:a16="http://schemas.microsoft.com/office/drawing/2014/main" val="1163966151"/>
                  </a:ext>
                </a:extLst>
              </a:tr>
              <a:tr h="883891">
                <a:tc>
                  <a:txBody>
                    <a:bodyPr/>
                    <a:lstStyle/>
                    <a:p>
                      <a:pPr>
                        <a:lnSpc>
                          <a:spcPct val="80000"/>
                        </a:lnSpc>
                      </a:pPr>
                      <a:r>
                        <a:rPr lang="uz" sz="1400" b="1"/>
                        <a:t>Integratsiyalashgan (o'rnatilgan)</a:t>
                      </a:r>
                      <a:endParaRPr lang="ru-RU" sz="1400"/>
                    </a:p>
                  </a:txBody>
                  <a:tcPr marL="21565" marR="21565" marT="10783" marB="10783" anchor="ctr"/>
                </a:tc>
                <a:tc>
                  <a:txBody>
                    <a:bodyPr/>
                    <a:lstStyle/>
                    <a:p>
                      <a:pPr>
                        <a:lnSpc>
                          <a:spcPct val="80000"/>
                        </a:lnSpc>
                      </a:pPr>
                      <a:r>
                        <a:rPr lang="uz" sz="1400"/>
                        <a:t>Protsessor (CPU) yoki anakartga o'rnatilgan. O'z video xotirasiga ega emas.</a:t>
                      </a:r>
                    </a:p>
                  </a:txBody>
                  <a:tcPr marL="21565" marR="21565" marT="10783" marB="10783" anchor="ctr"/>
                </a:tc>
                <a:tc>
                  <a:txBody>
                    <a:bodyPr/>
                    <a:lstStyle/>
                    <a:p>
                      <a:pPr>
                        <a:lnSpc>
                          <a:spcPct val="80000"/>
                        </a:lnSpc>
                      </a:pPr>
                      <a:r>
                        <a:rPr lang="uz" sz="1400"/>
                        <a:t>- Kam quvvat sarfi - Ofis vazifalari, internet va video uchun mos - Arzon</a:t>
                      </a:r>
                    </a:p>
                  </a:txBody>
                  <a:tcPr marL="21565" marR="21565" marT="10783" marB="10783" anchor="ctr"/>
                </a:tc>
                <a:tc>
                  <a:txBody>
                    <a:bodyPr/>
                    <a:lstStyle/>
                    <a:p>
                      <a:pPr>
                        <a:lnSpc>
                          <a:spcPct val="80000"/>
                        </a:lnSpc>
                      </a:pPr>
                      <a:r>
                        <a:rPr lang="uz" sz="1400"/>
                        <a:t>Intel UHD Grafikasi, AMD Radeon Vega ( APUda )</a:t>
                      </a:r>
                    </a:p>
                  </a:txBody>
                  <a:tcPr marL="21565" marR="21565" marT="10783" marB="10783" anchor="ctr"/>
                </a:tc>
                <a:extLst>
                  <a:ext uri="{0D108BD9-81ED-4DB2-BD59-A6C34878D82A}">
                    <a16:rowId xmlns:a16="http://schemas.microsoft.com/office/drawing/2014/main" val="3357232265"/>
                  </a:ext>
                </a:extLst>
              </a:tr>
              <a:tr h="1124953">
                <a:tc>
                  <a:txBody>
                    <a:bodyPr/>
                    <a:lstStyle/>
                    <a:p>
                      <a:pPr>
                        <a:lnSpc>
                          <a:spcPct val="80000"/>
                        </a:lnSpc>
                      </a:pPr>
                      <a:r>
                        <a:rPr lang="uz" sz="1400" b="1"/>
                        <a:t>Diskret (tashqi)</a:t>
                      </a:r>
                      <a:endParaRPr lang="ru-RU" sz="1400"/>
                    </a:p>
                  </a:txBody>
                  <a:tcPr marL="21565" marR="21565" marT="10783" marB="10783" anchor="ctr"/>
                </a:tc>
                <a:tc>
                  <a:txBody>
                    <a:bodyPr/>
                    <a:lstStyle/>
                    <a:p>
                      <a:pPr>
                        <a:lnSpc>
                          <a:spcPct val="80000"/>
                        </a:lnSpc>
                      </a:pPr>
                      <a:r>
                        <a:rPr lang="uz" sz="1400" dirty="0"/>
                        <a:t>Anakartga ulanadigan alohida modul. Uning o'z video xotirasi (VRAM) mavjud.</a:t>
                      </a:r>
                    </a:p>
                  </a:txBody>
                  <a:tcPr marL="21565" marR="21565" marT="10783" marB="10783" anchor="ctr"/>
                </a:tc>
                <a:tc>
                  <a:txBody>
                    <a:bodyPr/>
                    <a:lstStyle/>
                    <a:p>
                      <a:pPr>
                        <a:lnSpc>
                          <a:spcPct val="80000"/>
                        </a:lnSpc>
                      </a:pPr>
                      <a:r>
                        <a:rPr lang="uz" sz="1400"/>
                        <a:t>- Yuqori unumdorlik - O'yin, 3D grafika, tahrirlash uchun javob beradi - Zamonaviy API-larni qo'llab-quvvatlash (DirectX, Vulkan, OpenGL)</a:t>
                      </a:r>
                    </a:p>
                  </a:txBody>
                  <a:tcPr marL="21565" marR="21565" marT="10783" marB="10783" anchor="ctr"/>
                </a:tc>
                <a:tc>
                  <a:txBody>
                    <a:bodyPr/>
                    <a:lstStyle/>
                    <a:p>
                      <a:pPr>
                        <a:lnSpc>
                          <a:spcPct val="80000"/>
                        </a:lnSpc>
                      </a:pPr>
                      <a:r>
                        <a:rPr lang="uz" sz="1400"/>
                        <a:t>NVIDIA GeForce RTX, AMD Radeon RX</a:t>
                      </a:r>
                    </a:p>
                  </a:txBody>
                  <a:tcPr marL="21565" marR="21565" marT="10783" marB="10783" anchor="ctr"/>
                </a:tc>
                <a:extLst>
                  <a:ext uri="{0D108BD9-81ED-4DB2-BD59-A6C34878D82A}">
                    <a16:rowId xmlns:a16="http://schemas.microsoft.com/office/drawing/2014/main" val="3792261347"/>
                  </a:ext>
                </a:extLst>
              </a:tr>
              <a:tr h="1366012">
                <a:tc>
                  <a:txBody>
                    <a:bodyPr/>
                    <a:lstStyle/>
                    <a:p>
                      <a:pPr>
                        <a:lnSpc>
                          <a:spcPct val="80000"/>
                        </a:lnSpc>
                      </a:pPr>
                      <a:r>
                        <a:rPr lang="uz" sz="1400" b="1"/>
                        <a:t>Professional</a:t>
                      </a:r>
                      <a:endParaRPr lang="ru-RU" sz="1400"/>
                    </a:p>
                  </a:txBody>
                  <a:tcPr marL="21565" marR="21565" marT="10783" marB="10783" anchor="ctr"/>
                </a:tc>
                <a:tc>
                  <a:txBody>
                    <a:bodyPr/>
                    <a:lstStyle/>
                    <a:p>
                      <a:pPr>
                        <a:lnSpc>
                          <a:spcPct val="80000"/>
                        </a:lnSpc>
                      </a:pPr>
                      <a:r>
                        <a:rPr lang="uz" sz="1400"/>
                        <a:t>SAPR, 3D modellashtirish, renderlash va ilmiy hisoblar uchun mo'ljallangan.</a:t>
                      </a:r>
                    </a:p>
                  </a:txBody>
                  <a:tcPr marL="21565" marR="21565" marT="10783" marB="10783" anchor="ctr"/>
                </a:tc>
                <a:tc>
                  <a:txBody>
                    <a:bodyPr/>
                    <a:lstStyle/>
                    <a:p>
                      <a:pPr>
                        <a:lnSpc>
                          <a:spcPct val="80000"/>
                        </a:lnSpc>
                      </a:pPr>
                      <a:r>
                        <a:rPr lang="uz" sz="1400"/>
                        <a:t>- Professional ilovalar uchun optimallashtirish (AutoCAD, SolidWorks) - Hisoblash aniqligi ortdi - Katta hajmdagi VRAM</a:t>
                      </a:r>
                    </a:p>
                  </a:txBody>
                  <a:tcPr marL="21565" marR="21565" marT="10783" marB="10783" anchor="ctr"/>
                </a:tc>
                <a:tc>
                  <a:txBody>
                    <a:bodyPr/>
                    <a:lstStyle/>
                    <a:p>
                      <a:pPr>
                        <a:lnSpc>
                          <a:spcPct val="80000"/>
                        </a:lnSpc>
                      </a:pPr>
                      <a:r>
                        <a:rPr lang="uz" sz="1400"/>
                        <a:t>NVIDIA Quadro / RTX A- seriyasi, AMD Radeon PRO</a:t>
                      </a:r>
                    </a:p>
                  </a:txBody>
                  <a:tcPr marL="21565" marR="21565" marT="10783" marB="10783" anchor="ctr"/>
                </a:tc>
                <a:extLst>
                  <a:ext uri="{0D108BD9-81ED-4DB2-BD59-A6C34878D82A}">
                    <a16:rowId xmlns:a16="http://schemas.microsoft.com/office/drawing/2014/main" val="1485182128"/>
                  </a:ext>
                </a:extLst>
              </a:tr>
              <a:tr h="883891">
                <a:tc>
                  <a:txBody>
                    <a:bodyPr/>
                    <a:lstStyle/>
                    <a:p>
                      <a:pPr>
                        <a:lnSpc>
                          <a:spcPct val="80000"/>
                        </a:lnSpc>
                      </a:pPr>
                      <a:r>
                        <a:rPr lang="uz" sz="1400" b="1"/>
                        <a:t>Mobil video karta</a:t>
                      </a:r>
                      <a:endParaRPr lang="ru-RU" sz="1400"/>
                    </a:p>
                  </a:txBody>
                  <a:tcPr marL="21565" marR="21565" marT="10783" marB="10783" anchor="ctr"/>
                </a:tc>
                <a:tc>
                  <a:txBody>
                    <a:bodyPr/>
                    <a:lstStyle/>
                    <a:p>
                      <a:pPr>
                        <a:lnSpc>
                          <a:spcPct val="80000"/>
                        </a:lnSpc>
                      </a:pPr>
                      <a:r>
                        <a:rPr lang="uz" sz="1400"/>
                        <a:t>U noutbuklarga o'rnatiladi va quvvat va energiya sarfini kamaytiradi.</a:t>
                      </a:r>
                    </a:p>
                  </a:txBody>
                  <a:tcPr marL="21565" marR="21565" marT="10783" marB="10783" anchor="ctr"/>
                </a:tc>
                <a:tc>
                  <a:txBody>
                    <a:bodyPr/>
                    <a:lstStyle/>
                    <a:p>
                      <a:pPr>
                        <a:lnSpc>
                          <a:spcPct val="80000"/>
                        </a:lnSpc>
                      </a:pPr>
                      <a:r>
                        <a:rPr lang="uz" sz="1400"/>
                        <a:t>- Ishlash va quvvat sarfi o'rtasidagi muvozanat - O'yin o'ynash va yo'lda ishlash uchun javob beradi</a:t>
                      </a:r>
                    </a:p>
                  </a:txBody>
                  <a:tcPr marL="21565" marR="21565" marT="10783" marB="10783" anchor="ctr"/>
                </a:tc>
                <a:tc>
                  <a:txBody>
                    <a:bodyPr/>
                    <a:lstStyle/>
                    <a:p>
                      <a:pPr>
                        <a:lnSpc>
                          <a:spcPct val="80000"/>
                        </a:lnSpc>
                      </a:pPr>
                      <a:r>
                        <a:rPr lang="uz" sz="1400"/>
                        <a:t>NVIDIA GeForce RTX Mobile, AMD Radeon RX Mobile</a:t>
                      </a:r>
                    </a:p>
                  </a:txBody>
                  <a:tcPr marL="21565" marR="21565" marT="10783" marB="10783" anchor="ctr"/>
                </a:tc>
                <a:extLst>
                  <a:ext uri="{0D108BD9-81ED-4DB2-BD59-A6C34878D82A}">
                    <a16:rowId xmlns:a16="http://schemas.microsoft.com/office/drawing/2014/main" val="1190580765"/>
                  </a:ext>
                </a:extLst>
              </a:tr>
              <a:tr h="1004421">
                <a:tc>
                  <a:txBody>
                    <a:bodyPr/>
                    <a:lstStyle/>
                    <a:p>
                      <a:pPr>
                        <a:lnSpc>
                          <a:spcPct val="80000"/>
                        </a:lnSpc>
                      </a:pPr>
                      <a:r>
                        <a:rPr lang="uz" sz="1400" b="1"/>
                        <a:t>SoC-ga o'rnatilgan (mobil chiplar)</a:t>
                      </a:r>
                      <a:endParaRPr lang="ru-RU" sz="1400"/>
                    </a:p>
                  </a:txBody>
                  <a:tcPr marL="21565" marR="21565" marT="10783" marB="10783" anchor="ctr"/>
                </a:tc>
                <a:tc>
                  <a:txBody>
                    <a:bodyPr/>
                    <a:lstStyle/>
                    <a:p>
                      <a:pPr>
                        <a:lnSpc>
                          <a:spcPct val="80000"/>
                        </a:lnSpc>
                      </a:pPr>
                      <a:r>
                        <a:rPr lang="uz" sz="1400"/>
                        <a:t>Protsessor bilan birlashtirilgan smartfon va planshetlarda qo'llaniladi.</a:t>
                      </a:r>
                    </a:p>
                  </a:txBody>
                  <a:tcPr marL="21565" marR="21565" marT="10783" marB="10783" anchor="ctr"/>
                </a:tc>
                <a:tc>
                  <a:txBody>
                    <a:bodyPr/>
                    <a:lstStyle/>
                    <a:p>
                      <a:pPr>
                        <a:lnSpc>
                          <a:spcPct val="80000"/>
                        </a:lnSpc>
                      </a:pPr>
                      <a:r>
                        <a:rPr lang="uz" sz="1400"/>
                        <a:t>- Energiya samaradorligi - Ilovalarda video va grafiklarni qayta ishlash - O'yinlar uchun 3D grafiklarni qo'llab-quvvatlash</a:t>
                      </a:r>
                    </a:p>
                  </a:txBody>
                  <a:tcPr marL="21565" marR="21565" marT="10783" marB="10783" anchor="ctr"/>
                </a:tc>
                <a:tc>
                  <a:txBody>
                    <a:bodyPr/>
                    <a:lstStyle/>
                    <a:p>
                      <a:pPr>
                        <a:lnSpc>
                          <a:spcPct val="80000"/>
                        </a:lnSpc>
                      </a:pPr>
                      <a:r>
                        <a:rPr lang="uz" sz="1400"/>
                        <a:t>Adreno (Qualcomm), Mali (ARM), Apple GPU</a:t>
                      </a:r>
                    </a:p>
                  </a:txBody>
                  <a:tcPr marL="21565" marR="21565" marT="10783" marB="10783" anchor="ctr"/>
                </a:tc>
                <a:extLst>
                  <a:ext uri="{0D108BD9-81ED-4DB2-BD59-A6C34878D82A}">
                    <a16:rowId xmlns:a16="http://schemas.microsoft.com/office/drawing/2014/main" val="3304984581"/>
                  </a:ext>
                </a:extLst>
              </a:tr>
              <a:tr h="1124953">
                <a:tc>
                  <a:txBody>
                    <a:bodyPr/>
                    <a:lstStyle/>
                    <a:p>
                      <a:pPr>
                        <a:lnSpc>
                          <a:spcPct val="80000"/>
                        </a:lnSpc>
                      </a:pPr>
                      <a:r>
                        <a:rPr lang="uz" sz="1400" b="1"/>
                        <a:t>Bulut (virtual GPU)</a:t>
                      </a:r>
                      <a:endParaRPr lang="en-US" sz="1400"/>
                    </a:p>
                  </a:txBody>
                  <a:tcPr marL="21565" marR="21565" marT="10783" marB="10783" anchor="ctr"/>
                </a:tc>
                <a:tc>
                  <a:txBody>
                    <a:bodyPr/>
                    <a:lstStyle/>
                    <a:p>
                      <a:pPr>
                        <a:lnSpc>
                          <a:spcPct val="80000"/>
                        </a:lnSpc>
                      </a:pPr>
                      <a:r>
                        <a:rPr lang="uz" sz="1400"/>
                        <a:t>Serverlarda ishlaydi va masofaviy grafiklarni qayta ishlash uchun ishlatiladi.</a:t>
                      </a:r>
                    </a:p>
                  </a:txBody>
                  <a:tcPr marL="21565" marR="21565" marT="10783" marB="10783" anchor="ctr"/>
                </a:tc>
                <a:tc>
                  <a:txBody>
                    <a:bodyPr/>
                    <a:lstStyle/>
                    <a:p>
                      <a:pPr>
                        <a:lnSpc>
                          <a:spcPct val="80000"/>
                        </a:lnSpc>
                      </a:pPr>
                      <a:r>
                        <a:rPr lang="uz" sz="1400"/>
                        <a:t>- Bulutda ko'rsatish va sun'iy intellektni o'rgatish - Ish stantsiyasini virtualizatsiya qilish - Moslashuvchan masshtablash</a:t>
                      </a:r>
                    </a:p>
                  </a:txBody>
                  <a:tcPr marL="21565" marR="21565" marT="10783" marB="10783" anchor="ctr"/>
                </a:tc>
                <a:tc>
                  <a:txBody>
                    <a:bodyPr/>
                    <a:lstStyle/>
                    <a:p>
                      <a:pPr>
                        <a:lnSpc>
                          <a:spcPct val="80000"/>
                        </a:lnSpc>
                      </a:pPr>
                      <a:r>
                        <a:rPr lang="uz" sz="1400" dirty="0"/>
                        <a:t>NVIDIA GRID, Tesla, AMD Instinct</a:t>
                      </a:r>
                    </a:p>
                  </a:txBody>
                  <a:tcPr marL="21565" marR="21565" marT="10783" marB="10783" anchor="ctr"/>
                </a:tc>
                <a:extLst>
                  <a:ext uri="{0D108BD9-81ED-4DB2-BD59-A6C34878D82A}">
                    <a16:rowId xmlns:a16="http://schemas.microsoft.com/office/drawing/2014/main" val="3781450571"/>
                  </a:ext>
                </a:extLst>
              </a:tr>
            </a:tbl>
          </a:graphicData>
        </a:graphic>
      </p:graphicFrame>
    </p:spTree>
    <p:extLst>
      <p:ext uri="{BB962C8B-B14F-4D97-AF65-F5344CB8AC3E}">
        <p14:creationId xmlns:p14="http://schemas.microsoft.com/office/powerpoint/2010/main" val="38654981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endParaRPr lang="ru-RU"/>
          </a:p>
        </p:txBody>
      </p:sp>
      <p:sp>
        <p:nvSpPr>
          <p:cNvPr id="3" name="Объект 2"/>
          <p:cNvSpPr>
            <a:spLocks noGrp="1"/>
          </p:cNvSpPr>
          <p:nvPr>
            <p:ph idx="1"/>
          </p:nvPr>
        </p:nvSpPr>
        <p:spPr/>
        <p:txBody>
          <a:bodyPr/>
          <a:lstStyle/>
          <a:p>
            <a:endParaRPr lang="ru-RU"/>
          </a:p>
        </p:txBody>
      </p:sp>
      <p:pic>
        <p:nvPicPr>
          <p:cNvPr id="4" name="Picture 9"/>
          <p:cNvPicPr>
            <a:picLocks noChangeAspect="1" noChangeArrowheads="1"/>
          </p:cNvPicPr>
          <p:nvPr/>
        </p:nvPicPr>
        <p:blipFill>
          <a:blip r:embed="rId2"/>
          <a:srcRect r="33"/>
          <a:stretch>
            <a:fillRect/>
          </a:stretch>
        </p:blipFill>
        <p:spPr bwMode="auto">
          <a:xfrm>
            <a:off x="5317487" y="2714620"/>
            <a:ext cx="3540795" cy="3714776"/>
          </a:xfrm>
          <a:prstGeom prst="rect">
            <a:avLst/>
          </a:prstGeom>
          <a:noFill/>
          <a:ln w="9525">
            <a:noFill/>
            <a:miter lim="800000"/>
            <a:headEnd/>
            <a:tailEnd/>
          </a:ln>
        </p:spPr>
      </p:pic>
      <p:sp>
        <p:nvSpPr>
          <p:cNvPr id="5" name="Прямоугольник 4"/>
          <p:cNvSpPr/>
          <p:nvPr/>
        </p:nvSpPr>
        <p:spPr>
          <a:xfrm>
            <a:off x="285720" y="2996954"/>
            <a:ext cx="4714908" cy="3323987"/>
          </a:xfrm>
          <a:prstGeom prst="rect">
            <a:avLst/>
          </a:prstGeom>
        </p:spPr>
        <p:txBody>
          <a:bodyPr wrap="square">
            <a:spAutoFit/>
          </a:bodyPr>
          <a:lstStyle/>
          <a:p>
            <a:pPr algn="just">
              <a:spcBef>
                <a:spcPts val="600"/>
              </a:spcBef>
              <a:spcAft>
                <a:spcPts val="600"/>
              </a:spcAft>
            </a:pPr>
            <a:r>
              <a:rPr lang="uz" sz="2000" dirty="0">
                <a:solidFill>
                  <a:srgbClr val="002060"/>
                </a:solidFill>
                <a:latin typeface="Comic Sans MS" pitchFamily="66" charset="0"/>
              </a:rPr>
              <a:t>Dastlab, kompyuterning chiqishi faqat qog'ozdagi raqamlar edi. Keyin </a:t>
            </a:r>
            <a:r>
              <a:rPr lang="uz" sz="2000" dirty="0">
                <a:solidFill>
                  <a:srgbClr val="002060"/>
                </a:solidFill>
                <a:latin typeface="Comic Sans MS" pitchFamily="66" charset="0"/>
                <a:hlinkClick r:id="" action="ppaction://noaction"/>
              </a:rPr>
              <a:t>belgilarga asoslangan bosib chiqarish rejimida chizmalar paydo bo'ldi </a:t>
            </a:r>
            <a:r>
              <a:rPr lang="uz" sz="2000" dirty="0">
                <a:solidFill>
                  <a:srgbClr val="002060"/>
                </a:solidFill>
                <a:latin typeface="Comic Sans MS" pitchFamily="66" charset="0"/>
              </a:rPr>
              <a:t>.</a:t>
            </a:r>
          </a:p>
          <a:p>
            <a:pPr algn="just">
              <a:spcBef>
                <a:spcPts val="600"/>
              </a:spcBef>
              <a:spcAft>
                <a:spcPts val="600"/>
              </a:spcAft>
            </a:pPr>
            <a:r>
              <a:rPr lang="uz" sz="2000" dirty="0">
                <a:solidFill>
                  <a:srgbClr val="002060"/>
                </a:solidFill>
                <a:latin typeface="Comic Sans MS" pitchFamily="66" charset="0"/>
              </a:rPr>
              <a:t>Yangi axborot chiqarish qurilmalari: plotterlar (grafik plotterlar), grafik displeylar, printerlar, rangli printerlar paydo bo'lishi bilan dasturiy ta'minot ham yaxshilandi.</a:t>
            </a:r>
          </a:p>
        </p:txBody>
      </p:sp>
      <p:sp>
        <p:nvSpPr>
          <p:cNvPr id="6" name="Прямоугольник 5"/>
          <p:cNvSpPr/>
          <p:nvPr/>
        </p:nvSpPr>
        <p:spPr>
          <a:xfrm>
            <a:off x="165422" y="1643052"/>
            <a:ext cx="7000924" cy="646331"/>
          </a:xfrm>
          <a:prstGeom prst="rect">
            <a:avLst/>
          </a:prstGeom>
        </p:spPr>
        <p:txBody>
          <a:bodyPr wrap="square">
            <a:spAutoFit/>
          </a:bodyPr>
          <a:lstStyle/>
          <a:p>
            <a:pPr algn="just">
              <a:lnSpc>
                <a:spcPct val="90000"/>
              </a:lnSpc>
            </a:pPr>
            <a:r>
              <a:rPr lang="uz" sz="2000" b="1" dirty="0">
                <a:solidFill>
                  <a:srgbClr val="FF0000"/>
                </a:solidFill>
                <a:latin typeface="Comic Sans MS" pitchFamily="66" charset="0"/>
              </a:rPr>
              <a:t>Ekrandagi tasvir </a:t>
            </a:r>
            <a:r>
              <a:rPr lang="uz" sz="2000" dirty="0">
                <a:solidFill>
                  <a:srgbClr val="002060"/>
                </a:solidFill>
                <a:latin typeface="Comic Sans MS" pitchFamily="66" charset="0"/>
              </a:rPr>
              <a:t>kompyuter xotirasida saqlangan axborotning aksidir.</a:t>
            </a:r>
          </a:p>
        </p:txBody>
      </p:sp>
      <p:pic>
        <p:nvPicPr>
          <p:cNvPr id="7" name="Picture 1"/>
          <p:cNvPicPr>
            <a:picLocks noChangeAspect="1" noChangeArrowheads="1"/>
          </p:cNvPicPr>
          <p:nvPr/>
        </p:nvPicPr>
        <p:blipFill>
          <a:blip r:embed="rId3"/>
          <a:srcRect/>
          <a:stretch>
            <a:fillRect/>
          </a:stretch>
        </p:blipFill>
        <p:spPr bwMode="auto">
          <a:xfrm>
            <a:off x="7715272" y="0"/>
            <a:ext cx="1428728" cy="2411356"/>
          </a:xfrm>
          <a:prstGeom prst="rect">
            <a:avLst/>
          </a:prstGeom>
          <a:noFill/>
          <a:ln w="9525">
            <a:noFill/>
            <a:miter lim="800000"/>
            <a:headEnd/>
            <a:tailEnd/>
          </a:ln>
          <a:effectLst/>
        </p:spPr>
      </p:pic>
      <p:sp>
        <p:nvSpPr>
          <p:cNvPr id="8" name="Прямоугольник 7"/>
          <p:cNvSpPr/>
          <p:nvPr/>
        </p:nvSpPr>
        <p:spPr>
          <a:xfrm>
            <a:off x="71406" y="270199"/>
            <a:ext cx="7658858" cy="1015663"/>
          </a:xfrm>
          <a:prstGeom prst="rect">
            <a:avLst/>
          </a:prstGeom>
        </p:spPr>
        <p:txBody>
          <a:bodyPr wrap="square">
            <a:spAutoFit/>
          </a:bodyPr>
          <a:lstStyle/>
          <a:p>
            <a:pPr algn="just"/>
            <a:r>
              <a:rPr lang="uz" sz="2000" b="1" dirty="0">
                <a:solidFill>
                  <a:srgbClr val="FF0000"/>
                </a:solidFill>
                <a:latin typeface="Comic Sans MS" pitchFamily="66" charset="0"/>
              </a:rPr>
              <a:t>Kompyuter grafikasi </a:t>
            </a:r>
            <a:r>
              <a:rPr lang="uz" sz="2000" dirty="0">
                <a:solidFill>
                  <a:srgbClr val="002060"/>
                </a:solidFill>
                <a:latin typeface="Comic Sans MS" pitchFamily="66" charset="0"/>
              </a:rPr>
              <a:t>- bu kompyuter fanining sohasi bo'lib, u dasturiy va texnik vositalar yordamida tasvirlarni yaratish va qayta ishlash usullari va vositalari bilan shug'ullanadi.</a:t>
            </a:r>
            <a:endParaRPr lang="ru-RU" sz="2000" dirty="0"/>
          </a:p>
        </p:txBody>
      </p:sp>
    </p:spTree>
    <p:extLst>
      <p:ext uri="{BB962C8B-B14F-4D97-AF65-F5344CB8AC3E}">
        <p14:creationId xmlns:p14="http://schemas.microsoft.com/office/powerpoint/2010/main" val="38645148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ext Box 2">
            <a:extLst>
              <a:ext uri="{FF2B5EF4-FFF2-40B4-BE49-F238E27FC236}">
                <a16:creationId xmlns:a16="http://schemas.microsoft.com/office/drawing/2014/main" id="{B1B2EBA8-87E0-4233-A6FD-AF96A6D0A121}"/>
              </a:ext>
            </a:extLst>
          </p:cNvPr>
          <p:cNvSpPr txBox="1">
            <a:spLocks noChangeArrowheads="1"/>
          </p:cNvSpPr>
          <p:nvPr/>
        </p:nvSpPr>
        <p:spPr bwMode="auto">
          <a:xfrm>
            <a:off x="395288" y="692150"/>
            <a:ext cx="8075612" cy="2247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type="none" w="sm" len="sm"/>
                <a:tailEnd type="none" w="sm" len="sm"/>
              </a14:hiddenLine>
            </a:ext>
          </a:extLst>
        </p:spPr>
        <p:txBody>
          <a:bodyPr>
            <a:spAutoFit/>
          </a:bodyPr>
          <a:lstStyle>
            <a:lvl1pPr defTabSz="666750">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defRPr>
            </a:lvl1pPr>
            <a:lvl2pPr marL="742950" indent="-285750" defTabSz="666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defRPr>
            </a:lvl2pPr>
            <a:lvl3pPr marL="1143000" indent="-228600" defTabSz="66675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defRPr>
            </a:lvl3pPr>
            <a:lvl4pPr marL="1600200" indent="-228600" defTabSz="66675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defRPr>
            </a:lvl4pPr>
            <a:lvl5pPr marL="2057400" indent="-228600" defTabSz="66675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5pPr>
            <a:lvl6pPr marL="2514600" indent="-228600" defTabSz="66675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6pPr>
            <a:lvl7pPr marL="2971800" indent="-228600" defTabSz="66675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7pPr>
            <a:lvl8pPr marL="3429000" indent="-228600" defTabSz="66675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8pPr>
            <a:lvl9pPr marL="3886200" indent="-228600" defTabSz="66675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9pPr>
          </a:lstStyle>
          <a:p>
            <a:pPr algn="ctr">
              <a:spcBef>
                <a:spcPct val="0"/>
              </a:spcBef>
              <a:buClrTx/>
              <a:buSzTx/>
              <a:buFontTx/>
              <a:buNone/>
            </a:pPr>
            <a:r>
              <a:rPr lang="uz" altLang="en-US" sz="2400">
                <a:solidFill>
                  <a:srgbClr val="993300"/>
                </a:solidFill>
                <a:latin typeface="Times New Roman" panose="02020603050405020304" pitchFamily="18" charset="0"/>
              </a:rPr>
              <a:t> </a:t>
            </a:r>
            <a:r>
              <a:rPr lang="uz" altLang="en-US" sz="2400">
                <a:latin typeface="Times New Roman" panose="02020603050405020304" pitchFamily="18" charset="0"/>
              </a:rPr>
              <a:t>        </a:t>
            </a:r>
            <a:r>
              <a:rPr lang="uz" altLang="en-US" sz="4000" b="1">
                <a:latin typeface="Times New Roman" panose="02020603050405020304" pitchFamily="18" charset="0"/>
              </a:rPr>
              <a:t>Monitorlar</a:t>
            </a:r>
            <a:r>
              <a:rPr lang="uz" altLang="en-US" sz="3200">
                <a:latin typeface="Times New Roman" panose="02020603050405020304" pitchFamily="18" charset="0"/>
              </a:rPr>
              <a:t> </a:t>
            </a:r>
          </a:p>
          <a:p>
            <a:pPr algn="just">
              <a:spcBef>
                <a:spcPct val="0"/>
              </a:spcBef>
              <a:buClrTx/>
              <a:buSzTx/>
              <a:buFontTx/>
              <a:buNone/>
            </a:pPr>
            <a:r>
              <a:rPr lang="uz" altLang="en-US" sz="2000">
                <a:latin typeface="Times New Roman" panose="02020603050405020304" pitchFamily="18" charset="0"/>
              </a:rPr>
              <a:t> </a:t>
            </a:r>
            <a:r>
              <a:rPr lang="uz" altLang="en-US" sz="2000" b="1">
                <a:latin typeface="Times New Roman" panose="02020603050405020304" pitchFamily="18" charset="0"/>
              </a:rPr>
              <a:t>Monitor </a:t>
            </a:r>
            <a:r>
              <a:rPr lang="uz" altLang="en-US" sz="2000">
                <a:latin typeface="Times New Roman" panose="02020603050405020304" pitchFamily="18" charset="0"/>
              </a:rPr>
              <a:t>- ma'lumotni (matn, jadvallar, rasmlar, chizmalar va boshqalar) ingl. Har bir monitorning o'ziga xos xizmat muddati bor, bu o'rtacha besh yil. Monitorni tanlash uning ko'rish qobiliyatiga qanday ta'sir qilishiga bevosita ta'sir qiladi.</a:t>
            </a:r>
            <a:r>
              <a:rPr lang="uz" altLang="en-US" sz="1400" b="1">
                <a:latin typeface="Times New Roman Cyr" panose="02020603050405020304" pitchFamily="18" charset="0"/>
              </a:rPr>
              <a:t> </a:t>
            </a:r>
            <a:r>
              <a:rPr lang="uz" altLang="en-US" sz="2000">
                <a:latin typeface="Times New Roman" panose="02020603050405020304" pitchFamily="18" charset="0"/>
              </a:rPr>
              <a:t> </a:t>
            </a:r>
          </a:p>
        </p:txBody>
      </p:sp>
      <p:pic>
        <p:nvPicPr>
          <p:cNvPr id="7171" name="Picture 5" descr="монитор Nocia">
            <a:extLst>
              <a:ext uri="{FF2B5EF4-FFF2-40B4-BE49-F238E27FC236}">
                <a16:creationId xmlns:a16="http://schemas.microsoft.com/office/drawing/2014/main" id="{1B71700C-E4DC-4732-A3D1-E18CEEF714F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41600" y="4149727"/>
            <a:ext cx="3124200" cy="2582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2" name="Picture 6" descr="pic12">
            <a:extLst>
              <a:ext uri="{FF2B5EF4-FFF2-40B4-BE49-F238E27FC236}">
                <a16:creationId xmlns:a16="http://schemas.microsoft.com/office/drawing/2014/main" id="{3B17446F-8151-46A6-AD3B-541EF5CD68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24527" y="3068640"/>
            <a:ext cx="3248025" cy="3144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3" name="Picture 2" descr="Картинки по запросу плазменные компьютерные мониторы картинки">
            <a:extLst>
              <a:ext uri="{FF2B5EF4-FFF2-40B4-BE49-F238E27FC236}">
                <a16:creationId xmlns:a16="http://schemas.microsoft.com/office/drawing/2014/main" id="{AB2E4B21-E152-4DF0-A711-7C8EF6208CB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275" y="3068638"/>
            <a:ext cx="2586038" cy="2506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74" name="Text Box 2">
            <a:extLst>
              <a:ext uri="{FF2B5EF4-FFF2-40B4-BE49-F238E27FC236}">
                <a16:creationId xmlns:a16="http://schemas.microsoft.com/office/drawing/2014/main" id="{6CF6E031-4EAB-4DD5-A242-36D4FF443E51}"/>
              </a:ext>
            </a:extLst>
          </p:cNvPr>
          <p:cNvSpPr txBox="1">
            <a:spLocks noChangeArrowheads="1"/>
          </p:cNvSpPr>
          <p:nvPr/>
        </p:nvSpPr>
        <p:spPr bwMode="auto">
          <a:xfrm>
            <a:off x="250825" y="115890"/>
            <a:ext cx="1512888"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type="none" w="sm" len="sm"/>
                <a:tailEnd type="none" w="sm" len="sm"/>
              </a14:hiddenLine>
            </a:ext>
          </a:extLst>
        </p:spPr>
        <p:txBody>
          <a:bodyPr>
            <a:spAutoFit/>
          </a:bodyPr>
          <a:lstStyle>
            <a:lvl1pPr defTabSz="666750">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defRPr>
            </a:lvl1pPr>
            <a:lvl2pPr marL="742950" indent="-285750" defTabSz="666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defRPr>
            </a:lvl2pPr>
            <a:lvl3pPr marL="1143000" indent="-228600" defTabSz="66675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defRPr>
            </a:lvl3pPr>
            <a:lvl4pPr marL="1600200" indent="-228600" defTabSz="66675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defRPr>
            </a:lvl4pPr>
            <a:lvl5pPr marL="2057400" indent="-228600" defTabSz="66675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5pPr>
            <a:lvl6pPr marL="2514600" indent="-228600" defTabSz="66675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6pPr>
            <a:lvl7pPr marL="2971800" indent="-228600" defTabSz="66675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7pPr>
            <a:lvl8pPr marL="3429000" indent="-228600" defTabSz="66675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8pPr>
            <a:lvl9pPr marL="3886200" indent="-228600" defTabSz="66675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9pPr>
          </a:lstStyle>
          <a:p>
            <a:pPr algn="just">
              <a:spcBef>
                <a:spcPct val="0"/>
              </a:spcBef>
              <a:buClrTx/>
              <a:buSzTx/>
              <a:buFontTx/>
              <a:buNone/>
            </a:pPr>
            <a:r>
              <a:rPr lang="uz" altLang="en-US" sz="2000">
                <a:latin typeface="Times New Roman" panose="02020603050405020304" pitchFamily="18" charset="0"/>
              </a:rPr>
              <a:t>Savol №1</a:t>
            </a:r>
          </a:p>
        </p:txBody>
      </p:sp>
    </p:spTree>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a:extLst>
              <a:ext uri="{FF2B5EF4-FFF2-40B4-BE49-F238E27FC236}">
                <a16:creationId xmlns:a16="http://schemas.microsoft.com/office/drawing/2014/main" id="{0B602F47-DD2B-43A8-A7DB-C4759CDAF209}"/>
              </a:ext>
            </a:extLst>
          </p:cNvPr>
          <p:cNvSpPr>
            <a:spLocks noGrp="1" noChangeArrowheads="1"/>
          </p:cNvSpPr>
          <p:nvPr>
            <p:ph type="title"/>
          </p:nvPr>
        </p:nvSpPr>
        <p:spPr>
          <a:xfrm>
            <a:off x="539750" y="255588"/>
            <a:ext cx="8229600" cy="1143000"/>
          </a:xfrm>
        </p:spPr>
        <p:txBody>
          <a:bodyPr>
            <a:normAutofit fontScale="90000"/>
          </a:bodyPr>
          <a:lstStyle/>
          <a:p>
            <a:pPr>
              <a:defRPr/>
            </a:pPr>
            <a:r>
              <a:rPr lang="uz" sz="6000" dirty="0">
                <a:solidFill>
                  <a:schemeClr val="accent1">
                    <a:lumMod val="75000"/>
                  </a:schemeClr>
                </a:solidFill>
              </a:rPr>
              <a:t>Monitor tasnifi:</a:t>
            </a:r>
          </a:p>
        </p:txBody>
      </p:sp>
      <p:sp>
        <p:nvSpPr>
          <p:cNvPr id="8197" name="Text Box 6">
            <a:extLst>
              <a:ext uri="{FF2B5EF4-FFF2-40B4-BE49-F238E27FC236}">
                <a16:creationId xmlns:a16="http://schemas.microsoft.com/office/drawing/2014/main" id="{B3C85EB5-3230-484D-8290-F02F678D3532}"/>
              </a:ext>
            </a:extLst>
          </p:cNvPr>
          <p:cNvSpPr txBox="1">
            <a:spLocks noChangeArrowheads="1"/>
          </p:cNvSpPr>
          <p:nvPr/>
        </p:nvSpPr>
        <p:spPr bwMode="auto">
          <a:xfrm>
            <a:off x="323852" y="1268413"/>
            <a:ext cx="8056563" cy="529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defRPr/>
            </a:pPr>
            <a:r>
              <a:rPr lang="uz" sz="4400" dirty="0"/>
              <a:t> </a:t>
            </a:r>
            <a:r>
              <a:rPr lang="uz" sz="4400" u="sng" dirty="0">
                <a:latin typeface="Times New Roman" panose="02020603050405020304" pitchFamily="18" charset="0"/>
              </a:rPr>
              <a:t>Monitor turi bo'yicha </a:t>
            </a:r>
            <a:r>
              <a:rPr lang="uz" sz="4400" dirty="0">
                <a:latin typeface="Times New Roman" panose="02020603050405020304" pitchFamily="18" charset="0"/>
              </a:rPr>
              <a:t>:</a:t>
            </a:r>
          </a:p>
          <a:p>
            <a:pPr algn="just">
              <a:defRPr/>
            </a:pPr>
            <a:r>
              <a:rPr lang="uz" sz="2400" dirty="0">
                <a:solidFill>
                  <a:schemeClr val="tx1">
                    <a:lumMod val="95000"/>
                    <a:lumOff val="5000"/>
                  </a:schemeClr>
                </a:solidFill>
                <a:latin typeface="Times New Roman" panose="02020603050405020304" pitchFamily="18" charset="0"/>
              </a:rPr>
              <a:t>1. Katod-nurli trubkali displeylar</a:t>
            </a:r>
          </a:p>
          <a:p>
            <a:pPr algn="just">
              <a:defRPr/>
            </a:pPr>
            <a:r>
              <a:rPr lang="uz" sz="2400" dirty="0">
                <a:solidFill>
                  <a:schemeClr val="tx1">
                    <a:lumMod val="95000"/>
                    <a:lumOff val="5000"/>
                  </a:schemeClr>
                </a:solidFill>
                <a:latin typeface="Times New Roman" panose="02020603050405020304" pitchFamily="18" charset="0"/>
              </a:rPr>
              <a:t>quvurlar </a:t>
            </a:r>
            <a:r>
              <a:rPr lang="uz" sz="2400" dirty="0">
                <a:solidFill>
                  <a:schemeClr val="tx1">
                    <a:lumMod val="95000"/>
                    <a:lumOff val="5000"/>
                  </a:schemeClr>
                </a:solidFill>
                <a:latin typeface="Times New Roman" panose="02020603050405020304" pitchFamily="18" charset="0"/>
                <a:hlinkClick r:id="rId2" action="ppaction://hlinkfile"/>
              </a:rPr>
              <a:t>(CRT)</a:t>
            </a:r>
            <a:endParaRPr lang="ru-RU" sz="2400" dirty="0">
              <a:solidFill>
                <a:schemeClr val="tx1">
                  <a:lumMod val="95000"/>
                  <a:lumOff val="5000"/>
                </a:schemeClr>
              </a:solidFill>
              <a:latin typeface="Times New Roman" panose="02020603050405020304" pitchFamily="18" charset="0"/>
            </a:endParaRPr>
          </a:p>
          <a:p>
            <a:pPr marL="742950" indent="-742950" algn="just">
              <a:buFont typeface="+mj-lt"/>
              <a:buAutoNum type="arabicPeriod"/>
              <a:defRPr/>
            </a:pPr>
            <a:endParaRPr lang="ru-RU" sz="3600" dirty="0">
              <a:latin typeface="Times New Roman" panose="02020603050405020304" pitchFamily="18" charset="0"/>
            </a:endParaRPr>
          </a:p>
          <a:p>
            <a:pPr algn="just">
              <a:defRPr/>
            </a:pPr>
            <a:r>
              <a:rPr lang="uz" sz="2400" dirty="0">
                <a:solidFill>
                  <a:schemeClr val="tx1">
                    <a:lumMod val="95000"/>
                    <a:lumOff val="5000"/>
                  </a:schemeClr>
                </a:solidFill>
                <a:latin typeface="Times New Roman" panose="02020603050405020304" pitchFamily="18" charset="0"/>
              </a:rPr>
              <a:t>2. Suyuq kristall displey (LCD)</a:t>
            </a:r>
          </a:p>
          <a:p>
            <a:pPr algn="just">
              <a:defRPr/>
            </a:pPr>
            <a:endParaRPr lang="ru-RU" sz="2400" dirty="0">
              <a:solidFill>
                <a:schemeClr val="tx1">
                  <a:lumMod val="95000"/>
                  <a:lumOff val="5000"/>
                </a:schemeClr>
              </a:solidFill>
              <a:latin typeface="Times New Roman" panose="02020603050405020304" pitchFamily="18" charset="0"/>
            </a:endParaRPr>
          </a:p>
          <a:p>
            <a:pPr algn="just">
              <a:defRPr/>
            </a:pPr>
            <a:r>
              <a:rPr lang="uz" sz="2400" dirty="0">
                <a:solidFill>
                  <a:schemeClr val="tx1">
                    <a:lumMod val="95000"/>
                    <a:lumOff val="5000"/>
                  </a:schemeClr>
                </a:solidFill>
                <a:latin typeface="Times New Roman" panose="02020603050405020304" pitchFamily="18" charset="0"/>
              </a:rPr>
              <a:t>3. Gaz-plazma</a:t>
            </a:r>
          </a:p>
          <a:p>
            <a:pPr algn="just">
              <a:defRPr/>
            </a:pPr>
            <a:endParaRPr lang="ru-RU" sz="2400" dirty="0">
              <a:solidFill>
                <a:schemeClr val="tx1">
                  <a:lumMod val="95000"/>
                  <a:lumOff val="5000"/>
                </a:schemeClr>
              </a:solidFill>
              <a:latin typeface="Times New Roman" panose="02020603050405020304" pitchFamily="18" charset="0"/>
            </a:endParaRPr>
          </a:p>
          <a:p>
            <a:pPr algn="just">
              <a:defRPr/>
            </a:pPr>
            <a:endParaRPr lang="ru-RU" sz="2400" dirty="0">
              <a:solidFill>
                <a:schemeClr val="tx1">
                  <a:lumMod val="95000"/>
                  <a:lumOff val="5000"/>
                </a:schemeClr>
              </a:solidFill>
              <a:latin typeface="Times New Roman" panose="02020603050405020304" pitchFamily="18" charset="0"/>
            </a:endParaRPr>
          </a:p>
          <a:p>
            <a:pPr algn="just">
              <a:defRPr/>
            </a:pPr>
            <a:r>
              <a:rPr lang="uz" sz="2400" dirty="0">
                <a:solidFill>
                  <a:schemeClr val="tx1">
                    <a:lumMod val="95000"/>
                    <a:lumOff val="5000"/>
                  </a:schemeClr>
                </a:solidFill>
                <a:latin typeface="Times New Roman" panose="02020603050405020304" pitchFamily="18" charset="0"/>
              </a:rPr>
              <a:t>4. Sensorli ekranlar</a:t>
            </a:r>
          </a:p>
          <a:p>
            <a:pPr eaLnBrk="1" hangingPunct="1">
              <a:spcBef>
                <a:spcPct val="50000"/>
              </a:spcBef>
              <a:defRPr/>
            </a:pPr>
            <a:endParaRPr lang="ru-RU" sz="4400" dirty="0"/>
          </a:p>
        </p:txBody>
      </p:sp>
      <p:pic>
        <p:nvPicPr>
          <p:cNvPr id="8196" name="Picture 4" descr="монитор">
            <a:extLst>
              <a:ext uri="{FF2B5EF4-FFF2-40B4-BE49-F238E27FC236}">
                <a16:creationId xmlns:a16="http://schemas.microsoft.com/office/drawing/2014/main" id="{DA0F8D20-1314-482C-BDFF-95C294DB00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00838" y="1971677"/>
            <a:ext cx="1497012" cy="1338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3" descr="7300-702">
            <a:extLst>
              <a:ext uri="{FF2B5EF4-FFF2-40B4-BE49-F238E27FC236}">
                <a16:creationId xmlns:a16="http://schemas.microsoft.com/office/drawing/2014/main" id="{A3BC16AD-DE7E-4DC6-A381-6446859FEC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76827" y="2811465"/>
            <a:ext cx="1706563" cy="1512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8" name="Picture 4" descr="Картинки по запросу плазменные компьютерные мониторы картинки">
            <a:extLst>
              <a:ext uri="{FF2B5EF4-FFF2-40B4-BE49-F238E27FC236}">
                <a16:creationId xmlns:a16="http://schemas.microsoft.com/office/drawing/2014/main" id="{814B58BF-DCBF-4C9F-85FD-D6FADCF9484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987677" y="3698875"/>
            <a:ext cx="1806575" cy="1252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9" name="Picture 6" descr="Картинки по запросу Сенсорные экраны картинки">
            <a:extLst>
              <a:ext uri="{FF2B5EF4-FFF2-40B4-BE49-F238E27FC236}">
                <a16:creationId xmlns:a16="http://schemas.microsoft.com/office/drawing/2014/main" id="{00594030-C3AE-4B39-9874-86BB2F58728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48038" y="5149852"/>
            <a:ext cx="1776412" cy="1412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5" name="Text Box 5">
            <a:extLst>
              <a:ext uri="{FF2B5EF4-FFF2-40B4-BE49-F238E27FC236}">
                <a16:creationId xmlns:a16="http://schemas.microsoft.com/office/drawing/2014/main" id="{F89759A0-E3AB-4B1C-AA4C-91AE8E04D2D2}"/>
              </a:ext>
            </a:extLst>
          </p:cNvPr>
          <p:cNvSpPr txBox="1">
            <a:spLocks noChangeArrowheads="1"/>
          </p:cNvSpPr>
          <p:nvPr/>
        </p:nvSpPr>
        <p:spPr bwMode="auto">
          <a:xfrm>
            <a:off x="381000" y="60325"/>
            <a:ext cx="8382000" cy="403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type="none" w="sm" len="sm"/>
                <a:tailEnd type="none" w="sm" len="sm"/>
              </a14:hiddenLine>
            </a:ext>
          </a:extLst>
        </p:spPr>
        <p:txBody>
          <a:bodyPr>
            <a:spAutoFit/>
          </a:bodyPr>
          <a:lstStyle>
            <a:lvl1pPr defTabSz="476250" eaLnBrk="0" hangingPunct="0">
              <a:defRPr>
                <a:solidFill>
                  <a:schemeClr val="tx1"/>
                </a:solidFill>
                <a:latin typeface="Arial" panose="020B0604020202020204" pitchFamily="34" charset="0"/>
              </a:defRPr>
            </a:lvl1pPr>
            <a:lvl2pPr marL="742950" indent="-285750" defTabSz="476250" eaLnBrk="0" hangingPunct="0">
              <a:defRPr>
                <a:solidFill>
                  <a:schemeClr val="tx1"/>
                </a:solidFill>
                <a:latin typeface="Arial" panose="020B0604020202020204" pitchFamily="34" charset="0"/>
              </a:defRPr>
            </a:lvl2pPr>
            <a:lvl3pPr marL="1143000" indent="-228600" defTabSz="476250" eaLnBrk="0" hangingPunct="0">
              <a:defRPr>
                <a:solidFill>
                  <a:schemeClr val="tx1"/>
                </a:solidFill>
                <a:latin typeface="Arial" panose="020B0604020202020204" pitchFamily="34" charset="0"/>
              </a:defRPr>
            </a:lvl3pPr>
            <a:lvl4pPr marL="1600200" indent="-228600" defTabSz="476250" eaLnBrk="0" hangingPunct="0">
              <a:defRPr>
                <a:solidFill>
                  <a:schemeClr val="tx1"/>
                </a:solidFill>
                <a:latin typeface="Arial" panose="020B0604020202020204" pitchFamily="34" charset="0"/>
              </a:defRPr>
            </a:lvl4pPr>
            <a:lvl5pPr marL="2057400" indent="-228600" defTabSz="476250" eaLnBrk="0" hangingPunct="0">
              <a:defRPr>
                <a:solidFill>
                  <a:schemeClr val="tx1"/>
                </a:solidFill>
                <a:latin typeface="Arial" panose="020B0604020202020204" pitchFamily="34" charset="0"/>
              </a:defRPr>
            </a:lvl5pPr>
            <a:lvl6pPr marL="2514600" indent="-228600" defTabSz="476250" eaLnBrk="0" fontAlgn="base" hangingPunct="0">
              <a:spcBef>
                <a:spcPct val="0"/>
              </a:spcBef>
              <a:spcAft>
                <a:spcPct val="0"/>
              </a:spcAft>
              <a:defRPr>
                <a:solidFill>
                  <a:schemeClr val="tx1"/>
                </a:solidFill>
                <a:latin typeface="Arial" panose="020B0604020202020204" pitchFamily="34" charset="0"/>
              </a:defRPr>
            </a:lvl6pPr>
            <a:lvl7pPr marL="2971800" indent="-228600" defTabSz="476250" eaLnBrk="0" fontAlgn="base" hangingPunct="0">
              <a:spcBef>
                <a:spcPct val="0"/>
              </a:spcBef>
              <a:spcAft>
                <a:spcPct val="0"/>
              </a:spcAft>
              <a:defRPr>
                <a:solidFill>
                  <a:schemeClr val="tx1"/>
                </a:solidFill>
                <a:latin typeface="Arial" panose="020B0604020202020204" pitchFamily="34" charset="0"/>
              </a:defRPr>
            </a:lvl7pPr>
            <a:lvl8pPr marL="3429000" indent="-228600" defTabSz="476250" eaLnBrk="0" fontAlgn="base" hangingPunct="0">
              <a:spcBef>
                <a:spcPct val="0"/>
              </a:spcBef>
              <a:spcAft>
                <a:spcPct val="0"/>
              </a:spcAft>
              <a:defRPr>
                <a:solidFill>
                  <a:schemeClr val="tx1"/>
                </a:solidFill>
                <a:latin typeface="Arial" panose="020B0604020202020204" pitchFamily="34" charset="0"/>
              </a:defRPr>
            </a:lvl8pPr>
            <a:lvl9pPr marL="3886200" indent="-228600" defTabSz="476250" eaLnBrk="0" fontAlgn="base" hangingPunct="0">
              <a:spcBef>
                <a:spcPct val="0"/>
              </a:spcBef>
              <a:spcAft>
                <a:spcPct val="0"/>
              </a:spcAft>
              <a:defRPr>
                <a:solidFill>
                  <a:schemeClr val="tx1"/>
                </a:solidFill>
                <a:latin typeface="Arial" panose="020B0604020202020204" pitchFamily="34" charset="0"/>
              </a:defRPr>
            </a:lvl9pPr>
          </a:lstStyle>
          <a:p>
            <a:pPr algn="ctr">
              <a:defRPr/>
            </a:pPr>
            <a:r>
              <a:rPr lang="uz" sz="2800" b="1" dirty="0">
                <a:solidFill>
                  <a:schemeClr val="tx1">
                    <a:lumMod val="95000"/>
                    <a:lumOff val="5000"/>
                  </a:schemeClr>
                </a:solidFill>
                <a:latin typeface="Times New Roman" panose="02020603050405020304" pitchFamily="18" charset="0"/>
              </a:rPr>
              <a:t>Katod-nurli naychali displeylar</a:t>
            </a:r>
          </a:p>
          <a:p>
            <a:pPr algn="ctr">
              <a:defRPr/>
            </a:pPr>
            <a:r>
              <a:rPr lang="uz" sz="2800" b="1" dirty="0">
                <a:solidFill>
                  <a:schemeClr val="tx1">
                    <a:lumMod val="95000"/>
                    <a:lumOff val="5000"/>
                  </a:schemeClr>
                </a:solidFill>
                <a:latin typeface="Times New Roman" panose="02020603050405020304" pitchFamily="18" charset="0"/>
              </a:rPr>
              <a:t>quvurlar </a:t>
            </a:r>
            <a:r>
              <a:rPr lang="uz" sz="2800" b="1" dirty="0">
                <a:latin typeface="Times New Roman" panose="02020603050405020304" pitchFamily="18" charset="0"/>
              </a:rPr>
              <a:t>( </a:t>
            </a:r>
            <a:r>
              <a:rPr lang="uz" sz="2800" b="1" dirty="0"/>
              <a:t>CRT </a:t>
            </a:r>
            <a:r>
              <a:rPr lang="uz" sz="2800" b="1" dirty="0">
                <a:latin typeface="Times New Roman" panose="02020603050405020304" pitchFamily="18" charset="0"/>
              </a:rPr>
              <a:t>)</a:t>
            </a:r>
          </a:p>
          <a:p>
            <a:pPr algn="just">
              <a:defRPr/>
            </a:pPr>
            <a:r>
              <a:rPr lang="uz" sz="2000" dirty="0">
                <a:latin typeface="Times New Roman" panose="02020603050405020304" pitchFamily="18" charset="0"/>
              </a:rPr>
              <a:t> </a:t>
            </a:r>
            <a:r>
              <a:rPr lang="uz" sz="2000" dirty="0">
                <a:solidFill>
                  <a:schemeClr val="tx1">
                    <a:lumMod val="95000"/>
                    <a:lumOff val="5000"/>
                  </a:schemeClr>
                </a:solidFill>
                <a:latin typeface="Times New Roman" pitchFamily="18" charset="0"/>
              </a:rPr>
              <a:t>CRT yadrosida ( </a:t>
            </a:r>
            <a:r>
              <a:rPr lang="uz" sz="2000" dirty="0" err="1">
                <a:solidFill>
                  <a:schemeClr val="tx1">
                    <a:lumMod val="95000"/>
                    <a:lumOff val="5000"/>
                  </a:schemeClr>
                </a:solidFill>
                <a:latin typeface="Times New Roman" pitchFamily="18" charset="0"/>
              </a:rPr>
              <a:t>katod</a:t>
            </a:r>
            <a:r>
              <a:rPr lang="uz" sz="2000" dirty="0">
                <a:solidFill>
                  <a:schemeClr val="tx1">
                    <a:lumMod val="95000"/>
                    <a:lumOff val="5000"/>
                  </a:schemeClr>
                </a:solidFill>
                <a:latin typeface="Times New Roman" pitchFamily="18" charset="0"/>
              </a:rPr>
              <a:t> </a:t>
            </a:r>
            <a:r>
              <a:rPr lang="uz" sz="2000" dirty="0" err="1">
                <a:solidFill>
                  <a:schemeClr val="tx1">
                    <a:lumMod val="95000"/>
                    <a:lumOff val="5000"/>
                  </a:schemeClr>
                </a:solidFill>
                <a:latin typeface="Times New Roman" pitchFamily="18" charset="0"/>
              </a:rPr>
              <a:t>Rey</a:t>
            </a:r>
            <a:r>
              <a:rPr lang="uz" sz="2000" dirty="0">
                <a:solidFill>
                  <a:schemeClr val="tx1">
                    <a:lumMod val="95000"/>
                    <a:lumOff val="5000"/>
                  </a:schemeClr>
                </a:solidFill>
                <a:latin typeface="Times New Roman" pitchFamily="18" charset="0"/>
              </a:rPr>
              <a:t> </a:t>
            </a:r>
            <a:r>
              <a:rPr lang="uz" sz="2000" dirty="0" err="1">
                <a:solidFill>
                  <a:schemeClr val="tx1">
                    <a:lumMod val="95000"/>
                    <a:lumOff val="5000"/>
                  </a:schemeClr>
                </a:solidFill>
                <a:latin typeface="Times New Roman" pitchFamily="18" charset="0"/>
              </a:rPr>
              <a:t>Tube </a:t>
            </a:r>
            <a:r>
              <a:rPr lang="uz" sz="2000" dirty="0">
                <a:solidFill>
                  <a:schemeClr val="tx1">
                    <a:lumMod val="95000"/>
                    <a:lumOff val="5000"/>
                  </a:schemeClr>
                </a:solidFill>
                <a:latin typeface="Times New Roman" pitchFamily="18" charset="0"/>
              </a:rPr>
              <a:t>) monitorlarida katod nurlari trubkasi mavjud.</a:t>
            </a:r>
          </a:p>
          <a:p>
            <a:pPr algn="just">
              <a:defRPr/>
            </a:pPr>
            <a:r>
              <a:rPr lang="uz" sz="2000" dirty="0"/>
              <a:t> </a:t>
            </a:r>
            <a:r>
              <a:rPr lang="uz" sz="2000" dirty="0">
                <a:solidFill>
                  <a:schemeClr val="tx1">
                    <a:lumMod val="95000"/>
                    <a:lumOff val="5000"/>
                  </a:schemeClr>
                </a:solidFill>
                <a:latin typeface="Times New Roman" pitchFamily="18" charset="0"/>
              </a:rPr>
              <a:t>CRT monitorida tasvirni yaratish uchun elektron qurol ishlatiladi. Kuchli elektrostatik maydon quroldan elektronlar oqimi hosil qiladi. Bu elektronlar metall niqob yoki panjara orqali o‘tib, monitorning rang-barang fosforli nuqtalar bilan qoplangan shisha ekranining ichki yuzasiga uriladi. </a:t>
            </a:r>
            <a:br>
              <a:rPr lang="ru-RU" sz="2000" dirty="0">
                <a:solidFill>
                  <a:schemeClr val="tx1">
                    <a:lumMod val="95000"/>
                    <a:lumOff val="5000"/>
                  </a:schemeClr>
                </a:solidFill>
                <a:latin typeface="Times New Roman" pitchFamily="18" charset="0"/>
              </a:rPr>
            </a:br>
            <a:r>
              <a:rPr lang="uz" sz="2000" dirty="0">
                <a:solidFill>
                  <a:schemeClr val="tx1">
                    <a:lumMod val="95000"/>
                    <a:lumOff val="5000"/>
                  </a:schemeClr>
                </a:solidFill>
                <a:latin typeface="Times New Roman" pitchFamily="18" charset="0"/>
              </a:rPr>
              <a:t>Elektron nurni vertikal va gorizontal ravishda burish mumkin, bu butun ekran bo'ylab izchil qoplanishini ta'minlaydi.</a:t>
            </a:r>
          </a:p>
        </p:txBody>
      </p:sp>
      <p:pic>
        <p:nvPicPr>
          <p:cNvPr id="9219" name="Picture 2" descr="Картинки по запросу мониторы элт">
            <a:extLst>
              <a:ext uri="{FF2B5EF4-FFF2-40B4-BE49-F238E27FC236}">
                <a16:creationId xmlns:a16="http://schemas.microsoft.com/office/drawing/2014/main" id="{C25FFA36-B7DD-4ABB-AD73-16E37F628A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b="12236"/>
          <a:stretch>
            <a:fillRect/>
          </a:stretch>
        </p:blipFill>
        <p:spPr bwMode="auto">
          <a:xfrm>
            <a:off x="4481515" y="3781425"/>
            <a:ext cx="4662487" cy="3068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20" name="Picture 4" descr="http://cf.ppt-online.org/files/slide/f/F8K29ydmXhicsATxR7lGMjI5pkbvWEZwQDPanB/slide-17.jpg">
            <a:extLst>
              <a:ext uri="{FF2B5EF4-FFF2-40B4-BE49-F238E27FC236}">
                <a16:creationId xmlns:a16="http://schemas.microsoft.com/office/drawing/2014/main" id="{845BE2D6-55DC-4790-8F4F-80B6E87745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6387" t="23557" r="10703" b="27515"/>
          <a:stretch>
            <a:fillRect/>
          </a:stretch>
        </p:blipFill>
        <p:spPr bwMode="auto">
          <a:xfrm>
            <a:off x="192088" y="4343400"/>
            <a:ext cx="4392612" cy="1944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монитор Nec2">
            <a:extLst>
              <a:ext uri="{FF2B5EF4-FFF2-40B4-BE49-F238E27FC236}">
                <a16:creationId xmlns:a16="http://schemas.microsoft.com/office/drawing/2014/main" id="{A86636E6-41F7-400F-8CCB-8F7EC693CB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0200" y="2006600"/>
            <a:ext cx="2819400" cy="281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7" name="Text Box 3">
            <a:extLst>
              <a:ext uri="{FF2B5EF4-FFF2-40B4-BE49-F238E27FC236}">
                <a16:creationId xmlns:a16="http://schemas.microsoft.com/office/drawing/2014/main" id="{1B950474-F266-44C0-8FE5-EC0F42458342}"/>
              </a:ext>
            </a:extLst>
          </p:cNvPr>
          <p:cNvSpPr txBox="1">
            <a:spLocks noChangeArrowheads="1"/>
          </p:cNvSpPr>
          <p:nvPr/>
        </p:nvSpPr>
        <p:spPr bwMode="auto">
          <a:xfrm>
            <a:off x="4343400" y="1660527"/>
            <a:ext cx="4572000" cy="4054475"/>
          </a:xfrm>
          <a:prstGeom prst="rect">
            <a:avLst/>
          </a:prstGeom>
          <a:noFill/>
          <a:ln w="50800">
            <a:noFill/>
            <a:miter lim="800000"/>
            <a:headEnd type="none" w="sm" len="sm"/>
            <a:tailEnd type="none" w="sm" len="sm"/>
          </a:ln>
        </p:spPr>
        <p:txBody>
          <a:bodyPr>
            <a:spAutoFit/>
          </a:bodyPr>
          <a:lstStyle/>
          <a:p>
            <a:pPr algn="just" defTabSz="476250">
              <a:defRPr/>
            </a:pPr>
            <a:endParaRPr lang="ru-RU" sz="2000" dirty="0">
              <a:solidFill>
                <a:srgbClr val="993300"/>
              </a:solidFill>
              <a:latin typeface="Times New Roman" pitchFamily="18" charset="0"/>
            </a:endParaRPr>
          </a:p>
          <a:p>
            <a:pPr algn="just" defTabSz="476250">
              <a:defRPr/>
            </a:pPr>
            <a:r>
              <a:rPr lang="uz" sz="2000" dirty="0">
                <a:solidFill>
                  <a:srgbClr val="993300"/>
                </a:solidFill>
                <a:latin typeface="Times New Roman" pitchFamily="18" charset="0"/>
              </a:rPr>
              <a:t> </a:t>
            </a:r>
            <a:r>
              <a:rPr lang="uz" sz="2000" dirty="0">
                <a:solidFill>
                  <a:schemeClr val="tx1">
                    <a:lumMod val="95000"/>
                    <a:lumOff val="5000"/>
                  </a:schemeClr>
                </a:solidFill>
                <a:latin typeface="Times New Roman" pitchFamily="18" charset="0"/>
              </a:rPr>
              <a:t>Suyuq kristallarning o'zi yorug'lik chiqarmaydi, shuning uchun LCD displeylar orqa yorug'lik yoki tashqi yoritishni talab qiladi.</a:t>
            </a:r>
          </a:p>
          <a:p>
            <a:pPr algn="just" defTabSz="476250">
              <a:defRPr/>
            </a:pPr>
            <a:r>
              <a:rPr lang="uz" sz="2000" dirty="0">
                <a:solidFill>
                  <a:schemeClr val="tx1">
                    <a:lumMod val="95000"/>
                    <a:lumOff val="5000"/>
                  </a:schemeClr>
                </a:solidFill>
                <a:latin typeface="Times New Roman" pitchFamily="18" charset="0"/>
              </a:rPr>
              <a:t>LCD displeylarning asosiy </a:t>
            </a:r>
            <a:r>
              <a:rPr lang="uz" sz="2000" u="sng" dirty="0">
                <a:solidFill>
                  <a:schemeClr val="tx1">
                    <a:lumMod val="95000"/>
                    <a:lumOff val="5000"/>
                  </a:schemeClr>
                </a:solidFill>
                <a:latin typeface="Times New Roman" pitchFamily="18" charset="0"/>
              </a:rPr>
              <a:t>afzalligi </a:t>
            </a:r>
            <a:r>
              <a:rPr lang="uz" sz="2000" dirty="0">
                <a:solidFill>
                  <a:schemeClr val="tx1">
                    <a:lumMod val="95000"/>
                    <a:lumOff val="5000"/>
                  </a:schemeClr>
                </a:solidFill>
                <a:latin typeface="Times New Roman" pitchFamily="18" charset="0"/>
              </a:rPr>
              <a:t>ularning o'lchamidir </a:t>
            </a:r>
            <a:r>
              <a:rPr lang="uz" sz="2000" noProof="1">
                <a:solidFill>
                  <a:schemeClr val="tx1">
                    <a:lumMod val="95000"/>
                    <a:lumOff val="5000"/>
                  </a:schemeClr>
                </a:solidFill>
                <a:latin typeface="Times New Roman" pitchFamily="18" charset="0"/>
              </a:rPr>
              <a:t>( </a:t>
            </a:r>
            <a:r>
              <a:rPr lang="uz" sz="2000" dirty="0">
                <a:solidFill>
                  <a:schemeClr val="tx1">
                    <a:lumMod val="95000"/>
                    <a:lumOff val="5000"/>
                  </a:schemeClr>
                </a:solidFill>
                <a:latin typeface="Times New Roman" pitchFamily="18" charset="0"/>
              </a:rPr>
              <a:t>ekran tekis). </a:t>
            </a:r>
            <a:r>
              <a:rPr lang="uz" sz="2000" u="sng" dirty="0">
                <a:solidFill>
                  <a:schemeClr val="tx1">
                    <a:lumMod val="95000"/>
                    <a:lumOff val="5000"/>
                  </a:schemeClr>
                </a:solidFill>
                <a:latin typeface="Times New Roman" pitchFamily="18" charset="0"/>
              </a:rPr>
              <a:t>Kamchiliklar </a:t>
            </a:r>
            <a:r>
              <a:rPr lang="uz" sz="2000" dirty="0">
                <a:solidFill>
                  <a:schemeClr val="tx1">
                    <a:lumMod val="95000"/>
                    <a:lumOff val="5000"/>
                  </a:schemeClr>
                </a:solidFill>
                <a:latin typeface="Times New Roman" pitchFamily="18" charset="0"/>
              </a:rPr>
              <a:t>orasida ekrandagi tasvirni o'zgartirganda javob vaqtining etarli emasligi, bu ayniqsa sichqoncha kursorini harakatlantirganda seziladi, shuningdek, ko'rish burchagiga bog'liq bo'lgan tasvirning aniqligi va yorqinligi.</a:t>
            </a:r>
          </a:p>
        </p:txBody>
      </p:sp>
      <p:pic>
        <p:nvPicPr>
          <p:cNvPr id="11268" name="Picture 4" descr="10вид">
            <a:extLst>
              <a:ext uri="{FF2B5EF4-FFF2-40B4-BE49-F238E27FC236}">
                <a16:creationId xmlns:a16="http://schemas.microsoft.com/office/drawing/2014/main" id="{D16E5029-776B-478B-8675-DAEF97DD7F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r="5939"/>
          <a:stretch>
            <a:fillRect/>
          </a:stretch>
        </p:blipFill>
        <p:spPr bwMode="auto">
          <a:xfrm>
            <a:off x="19050" y="3733800"/>
            <a:ext cx="2190750" cy="259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9" name="Text Box 5">
            <a:extLst>
              <a:ext uri="{FF2B5EF4-FFF2-40B4-BE49-F238E27FC236}">
                <a16:creationId xmlns:a16="http://schemas.microsoft.com/office/drawing/2014/main" id="{FE9FE8AD-6EB1-44FD-9C05-8B3488AE436F}"/>
              </a:ext>
            </a:extLst>
          </p:cNvPr>
          <p:cNvSpPr txBox="1">
            <a:spLocks noChangeArrowheads="1"/>
          </p:cNvSpPr>
          <p:nvPr/>
        </p:nvSpPr>
        <p:spPr bwMode="auto">
          <a:xfrm>
            <a:off x="381000" y="60325"/>
            <a:ext cx="8382000" cy="1754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type="none" w="sm" len="sm"/>
                <a:tailEnd type="none" w="sm" len="sm"/>
              </a14:hiddenLine>
            </a:ext>
          </a:extLst>
        </p:spPr>
        <p:txBody>
          <a:bodyPr>
            <a:spAutoFit/>
          </a:bodyPr>
          <a:lstStyle>
            <a:lvl1pPr defTabSz="476250">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defRPr>
            </a:lvl1pPr>
            <a:lvl2pPr marL="742950" indent="-285750" defTabSz="4762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defRPr>
            </a:lvl2pPr>
            <a:lvl3pPr marL="1143000" indent="-228600" defTabSz="47625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defRPr>
            </a:lvl3pPr>
            <a:lvl4pPr marL="1600200" indent="-228600" defTabSz="47625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defRPr>
            </a:lvl4pPr>
            <a:lvl5pPr marL="2057400" indent="-228600" defTabSz="47625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5pPr>
            <a:lvl6pPr marL="2514600" indent="-228600" defTabSz="47625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6pPr>
            <a:lvl7pPr marL="2971800" indent="-228600" defTabSz="47625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7pPr>
            <a:lvl8pPr marL="3429000" indent="-228600" defTabSz="47625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8pPr>
            <a:lvl9pPr marL="3886200" indent="-228600" defTabSz="47625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9pPr>
          </a:lstStyle>
          <a:p>
            <a:pPr algn="ctr">
              <a:spcBef>
                <a:spcPct val="0"/>
              </a:spcBef>
              <a:buClrTx/>
              <a:buSzTx/>
              <a:buFontTx/>
              <a:buNone/>
            </a:pPr>
            <a:r>
              <a:rPr lang="uz" altLang="en-US" sz="2800" b="1">
                <a:latin typeface="Times New Roman" panose="02020603050405020304" pitchFamily="18" charset="0"/>
              </a:rPr>
              <a:t>Suyuq kristalli displeylar </a:t>
            </a:r>
            <a:r>
              <a:rPr lang="uz" altLang="en-US" sz="2800">
                <a:latin typeface="Times New Roman" panose="02020603050405020304" pitchFamily="18" charset="0"/>
              </a:rPr>
              <a:t>( </a:t>
            </a:r>
            <a:r>
              <a:rPr lang="uz" altLang="en-US" sz="2800">
                <a:latin typeface="Times New Roman" panose="02020603050405020304" pitchFamily="18" charset="0"/>
                <a:hlinkClick r:id="rId4" action="ppaction://hlinkfile"/>
              </a:rPr>
              <a:t>LCD </a:t>
            </a:r>
            <a:r>
              <a:rPr lang="uz" altLang="en-US" sz="2800">
                <a:latin typeface="Times New Roman" panose="02020603050405020304" pitchFamily="18" charset="0"/>
              </a:rPr>
              <a:t>)</a:t>
            </a:r>
          </a:p>
          <a:p>
            <a:pPr algn="just">
              <a:spcBef>
                <a:spcPct val="0"/>
              </a:spcBef>
              <a:buClrTx/>
              <a:buSzTx/>
              <a:buFontTx/>
              <a:buNone/>
            </a:pPr>
            <a:r>
              <a:rPr lang="uz" altLang="en-US" sz="2000">
                <a:latin typeface="Times New Roman" panose="02020603050405020304" pitchFamily="18" charset="0"/>
              </a:rPr>
              <a:t>LCD (Suyuq kristall displey) kabi ekran ikkita shisha plastinkadan iborat bo'lib, ular o'rtasida suyuq kristall joylashgan bo'lib, ular qo'llaniladigan elektr zaryadiga qarab optik xususiyatlarini o'zgartiradi.</a:t>
            </a:r>
          </a:p>
        </p:txBody>
      </p:sp>
    </p:spTree>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06">
            <a:extLst>
              <a:ext uri="{FF2B5EF4-FFF2-40B4-BE49-F238E27FC236}">
                <a16:creationId xmlns:a16="http://schemas.microsoft.com/office/drawing/2014/main" id="{A1A94F1A-4AE0-4F0D-B790-02A2D9B622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0113" y="2060577"/>
            <a:ext cx="6337300" cy="395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1" name="WordArt 3">
            <a:extLst>
              <a:ext uri="{FF2B5EF4-FFF2-40B4-BE49-F238E27FC236}">
                <a16:creationId xmlns:a16="http://schemas.microsoft.com/office/drawing/2014/main" id="{D39C928C-5863-4531-8E5A-C6AE93B65A15}"/>
              </a:ext>
            </a:extLst>
          </p:cNvPr>
          <p:cNvSpPr>
            <a:spLocks noChangeArrowheads="1" noChangeShapeType="1" noTextEdit="1"/>
          </p:cNvSpPr>
          <p:nvPr/>
        </p:nvSpPr>
        <p:spPr bwMode="auto">
          <a:xfrm>
            <a:off x="1908177" y="765175"/>
            <a:ext cx="5019675" cy="668338"/>
          </a:xfrm>
          <a:prstGeom prst="rect">
            <a:avLst/>
          </a:prstGeom>
        </p:spPr>
        <p:txBody>
          <a:bodyPr wrap="none" fromWordArt="1">
            <a:prstTxWarp prst="textPlain">
              <a:avLst>
                <a:gd name="adj" fmla="val 50000"/>
              </a:avLst>
            </a:prstTxWarp>
          </a:bodyPr>
          <a:lstStyle/>
          <a:p>
            <a:pPr algn="ctr"/>
            <a:r>
              <a:rPr lang="uz" sz="3600" kern="10">
                <a:ln w="9525">
                  <a:solidFill>
                    <a:srgbClr val="000000"/>
                  </a:solidFill>
                  <a:round/>
                  <a:headEnd/>
                  <a:tailEnd/>
                </a:ln>
                <a:cs typeface="Arial" panose="020B0604020202020204" pitchFamily="34" charset="0"/>
              </a:rPr>
              <a:t>LCD monitorning tuzilishi</a:t>
            </a:r>
            <a:endParaRPr lang="en-US" sz="3600" kern="10">
              <a:ln w="9525">
                <a:solidFill>
                  <a:srgbClr val="000000"/>
                </a:solidFill>
                <a:round/>
                <a:headEnd/>
                <a:tailEnd/>
              </a:ln>
              <a:cs typeface="Arial" panose="020B0604020202020204" pitchFamily="34" charset="0"/>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Text Box 3">
            <a:extLst>
              <a:ext uri="{FF2B5EF4-FFF2-40B4-BE49-F238E27FC236}">
                <a16:creationId xmlns:a16="http://schemas.microsoft.com/office/drawing/2014/main" id="{0D590535-06F6-4E17-85A0-66707F0F4F4A}"/>
              </a:ext>
            </a:extLst>
          </p:cNvPr>
          <p:cNvSpPr txBox="1">
            <a:spLocks noChangeArrowheads="1"/>
          </p:cNvSpPr>
          <p:nvPr/>
        </p:nvSpPr>
        <p:spPr bwMode="auto">
          <a:xfrm>
            <a:off x="4356100" y="3429002"/>
            <a:ext cx="4572000" cy="2862263"/>
          </a:xfrm>
          <a:prstGeom prst="rect">
            <a:avLst/>
          </a:prstGeom>
          <a:noFill/>
          <a:ln w="50800">
            <a:noFill/>
            <a:miter lim="800000"/>
            <a:headEnd type="none" w="sm" len="sm"/>
            <a:tailEnd type="none" w="sm" len="sm"/>
          </a:ln>
        </p:spPr>
        <p:txBody>
          <a:bodyPr>
            <a:spAutoFit/>
          </a:bodyPr>
          <a:lstStyle/>
          <a:p>
            <a:pPr algn="just" defTabSz="476250">
              <a:defRPr/>
            </a:pPr>
            <a:endParaRPr lang="ru-RU" sz="2000" dirty="0">
              <a:solidFill>
                <a:srgbClr val="993300"/>
              </a:solidFill>
              <a:latin typeface="Times New Roman" pitchFamily="18" charset="0"/>
            </a:endParaRPr>
          </a:p>
          <a:p>
            <a:pPr algn="just" defTabSz="476250">
              <a:defRPr/>
            </a:pPr>
            <a:r>
              <a:rPr lang="uz" sz="2000" dirty="0">
                <a:solidFill>
                  <a:srgbClr val="993300"/>
                </a:solidFill>
                <a:latin typeface="Times New Roman" pitchFamily="18" charset="0"/>
              </a:rPr>
              <a:t> </a:t>
            </a:r>
            <a:r>
              <a:rPr lang="uz" sz="2000" u="sng" dirty="0">
                <a:solidFill>
                  <a:schemeClr val="tx1">
                    <a:lumMod val="95000"/>
                    <a:lumOff val="5000"/>
                  </a:schemeClr>
                </a:solidFill>
                <a:latin typeface="Times New Roman" pitchFamily="18" charset="0"/>
              </a:rPr>
              <a:t>Afzalliklari:</a:t>
            </a:r>
          </a:p>
          <a:p>
            <a:pPr marL="342900" indent="-342900" algn="just" defTabSz="476250">
              <a:buFontTx/>
              <a:buChar char="-"/>
              <a:defRPr/>
            </a:pPr>
            <a:r>
              <a:rPr lang="uz" sz="2000" dirty="0">
                <a:solidFill>
                  <a:schemeClr val="tx1">
                    <a:lumMod val="95000"/>
                    <a:lumOff val="5000"/>
                  </a:schemeClr>
                </a:solidFill>
                <a:latin typeface="Times New Roman" pitchFamily="18" charset="0"/>
              </a:rPr>
              <a:t>yuqori yorqinlik</a:t>
            </a:r>
          </a:p>
          <a:p>
            <a:pPr marL="342900" indent="-342900" algn="just" defTabSz="476250">
              <a:buFontTx/>
              <a:buChar char="-"/>
              <a:defRPr/>
            </a:pPr>
            <a:r>
              <a:rPr lang="uz" sz="2000" dirty="0">
                <a:solidFill>
                  <a:schemeClr val="tx1">
                    <a:lumMod val="95000"/>
                    <a:lumOff val="5000"/>
                  </a:schemeClr>
                </a:solidFill>
                <a:latin typeface="Times New Roman" pitchFamily="18" charset="0"/>
              </a:rPr>
              <a:t>keng ko'rish burchagi</a:t>
            </a:r>
          </a:p>
          <a:p>
            <a:pPr marL="342900" indent="-342900" algn="just" defTabSz="476250">
              <a:buFontTx/>
              <a:buChar char="-"/>
              <a:defRPr/>
            </a:pPr>
            <a:endParaRPr lang="ru-RU" sz="2000" dirty="0">
              <a:solidFill>
                <a:schemeClr val="tx1">
                  <a:lumMod val="95000"/>
                  <a:lumOff val="5000"/>
                </a:schemeClr>
              </a:solidFill>
              <a:latin typeface="Times New Roman" pitchFamily="18" charset="0"/>
            </a:endParaRPr>
          </a:p>
          <a:p>
            <a:pPr algn="just" defTabSz="476250">
              <a:defRPr/>
            </a:pPr>
            <a:r>
              <a:rPr lang="uz" sz="2000" dirty="0">
                <a:solidFill>
                  <a:schemeClr val="tx1">
                    <a:lumMod val="95000"/>
                    <a:lumOff val="5000"/>
                  </a:schemeClr>
                </a:solidFill>
                <a:latin typeface="Times New Roman" pitchFamily="18" charset="0"/>
              </a:rPr>
              <a:t> </a:t>
            </a:r>
            <a:r>
              <a:rPr lang="uz" sz="2000" u="sng" dirty="0">
                <a:solidFill>
                  <a:schemeClr val="tx1">
                    <a:lumMod val="95000"/>
                    <a:lumOff val="5000"/>
                  </a:schemeClr>
                </a:solidFill>
                <a:latin typeface="Times New Roman" pitchFamily="18" charset="0"/>
              </a:rPr>
              <a:t>Kamchiliklari:</a:t>
            </a:r>
          </a:p>
          <a:p>
            <a:pPr marL="342900" indent="-342900" algn="just" defTabSz="476250">
              <a:buFontTx/>
              <a:buChar char="-"/>
              <a:defRPr/>
            </a:pPr>
            <a:r>
              <a:rPr lang="uz" sz="2000" dirty="0">
                <a:solidFill>
                  <a:schemeClr val="tx1">
                    <a:lumMod val="95000"/>
                    <a:lumOff val="5000"/>
                  </a:schemeClr>
                </a:solidFill>
                <a:latin typeface="Times New Roman" pitchFamily="18" charset="0"/>
              </a:rPr>
              <a:t>katta massa</a:t>
            </a:r>
          </a:p>
          <a:p>
            <a:pPr marL="342900" indent="-342900" algn="just" defTabSz="476250">
              <a:buFontTx/>
              <a:buChar char="-"/>
              <a:defRPr/>
            </a:pPr>
            <a:r>
              <a:rPr lang="uz" sz="2000" dirty="0">
                <a:solidFill>
                  <a:schemeClr val="tx1">
                    <a:lumMod val="95000"/>
                    <a:lumOff val="5000"/>
                  </a:schemeClr>
                </a:solidFill>
                <a:latin typeface="Times New Roman" pitchFamily="18" charset="0"/>
              </a:rPr>
              <a:t>yuqori energiya iste'moli</a:t>
            </a:r>
          </a:p>
          <a:p>
            <a:pPr marL="342900" indent="-342900" algn="just" defTabSz="476250">
              <a:buFontTx/>
              <a:buChar char="-"/>
              <a:defRPr/>
            </a:pPr>
            <a:endParaRPr lang="ru-RU" sz="2000" dirty="0">
              <a:solidFill>
                <a:schemeClr val="tx1">
                  <a:lumMod val="95000"/>
                  <a:lumOff val="5000"/>
                </a:schemeClr>
              </a:solidFill>
              <a:latin typeface="Times New Roman" pitchFamily="18" charset="0"/>
            </a:endParaRPr>
          </a:p>
        </p:txBody>
      </p:sp>
      <p:sp>
        <p:nvSpPr>
          <p:cNvPr id="10245" name="Text Box 5">
            <a:extLst>
              <a:ext uri="{FF2B5EF4-FFF2-40B4-BE49-F238E27FC236}">
                <a16:creationId xmlns:a16="http://schemas.microsoft.com/office/drawing/2014/main" id="{247E489E-4548-4E85-A965-6C3021CF65A9}"/>
              </a:ext>
            </a:extLst>
          </p:cNvPr>
          <p:cNvSpPr txBox="1">
            <a:spLocks noChangeArrowheads="1"/>
          </p:cNvSpPr>
          <p:nvPr/>
        </p:nvSpPr>
        <p:spPr bwMode="auto">
          <a:xfrm>
            <a:off x="395288" y="188913"/>
            <a:ext cx="8382000" cy="304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type="none" w="sm" len="sm"/>
                <a:tailEnd type="none" w="sm" len="sm"/>
              </a14:hiddenLine>
            </a:ext>
          </a:extLst>
        </p:spPr>
        <p:txBody>
          <a:bodyPr>
            <a:spAutoFit/>
          </a:bodyPr>
          <a:lstStyle>
            <a:lvl1pPr defTabSz="476250" eaLnBrk="0" hangingPunct="0">
              <a:defRPr>
                <a:solidFill>
                  <a:schemeClr val="tx1"/>
                </a:solidFill>
                <a:latin typeface="Arial" panose="020B0604020202020204" pitchFamily="34" charset="0"/>
              </a:defRPr>
            </a:lvl1pPr>
            <a:lvl2pPr marL="742950" indent="-285750" defTabSz="476250" eaLnBrk="0" hangingPunct="0">
              <a:defRPr>
                <a:solidFill>
                  <a:schemeClr val="tx1"/>
                </a:solidFill>
                <a:latin typeface="Arial" panose="020B0604020202020204" pitchFamily="34" charset="0"/>
              </a:defRPr>
            </a:lvl2pPr>
            <a:lvl3pPr marL="1143000" indent="-228600" defTabSz="476250" eaLnBrk="0" hangingPunct="0">
              <a:defRPr>
                <a:solidFill>
                  <a:schemeClr val="tx1"/>
                </a:solidFill>
                <a:latin typeface="Arial" panose="020B0604020202020204" pitchFamily="34" charset="0"/>
              </a:defRPr>
            </a:lvl3pPr>
            <a:lvl4pPr marL="1600200" indent="-228600" defTabSz="476250" eaLnBrk="0" hangingPunct="0">
              <a:defRPr>
                <a:solidFill>
                  <a:schemeClr val="tx1"/>
                </a:solidFill>
                <a:latin typeface="Arial" panose="020B0604020202020204" pitchFamily="34" charset="0"/>
              </a:defRPr>
            </a:lvl4pPr>
            <a:lvl5pPr marL="2057400" indent="-228600" defTabSz="476250" eaLnBrk="0" hangingPunct="0">
              <a:defRPr>
                <a:solidFill>
                  <a:schemeClr val="tx1"/>
                </a:solidFill>
                <a:latin typeface="Arial" panose="020B0604020202020204" pitchFamily="34" charset="0"/>
              </a:defRPr>
            </a:lvl5pPr>
            <a:lvl6pPr marL="2514600" indent="-228600" defTabSz="476250" eaLnBrk="0" fontAlgn="base" hangingPunct="0">
              <a:spcBef>
                <a:spcPct val="0"/>
              </a:spcBef>
              <a:spcAft>
                <a:spcPct val="0"/>
              </a:spcAft>
              <a:defRPr>
                <a:solidFill>
                  <a:schemeClr val="tx1"/>
                </a:solidFill>
                <a:latin typeface="Arial" panose="020B0604020202020204" pitchFamily="34" charset="0"/>
              </a:defRPr>
            </a:lvl6pPr>
            <a:lvl7pPr marL="2971800" indent="-228600" defTabSz="476250" eaLnBrk="0" fontAlgn="base" hangingPunct="0">
              <a:spcBef>
                <a:spcPct val="0"/>
              </a:spcBef>
              <a:spcAft>
                <a:spcPct val="0"/>
              </a:spcAft>
              <a:defRPr>
                <a:solidFill>
                  <a:schemeClr val="tx1"/>
                </a:solidFill>
                <a:latin typeface="Arial" panose="020B0604020202020204" pitchFamily="34" charset="0"/>
              </a:defRPr>
            </a:lvl7pPr>
            <a:lvl8pPr marL="3429000" indent="-228600" defTabSz="476250" eaLnBrk="0" fontAlgn="base" hangingPunct="0">
              <a:spcBef>
                <a:spcPct val="0"/>
              </a:spcBef>
              <a:spcAft>
                <a:spcPct val="0"/>
              </a:spcAft>
              <a:defRPr>
                <a:solidFill>
                  <a:schemeClr val="tx1"/>
                </a:solidFill>
                <a:latin typeface="Arial" panose="020B0604020202020204" pitchFamily="34" charset="0"/>
              </a:defRPr>
            </a:lvl8pPr>
            <a:lvl9pPr marL="3886200" indent="-228600" defTabSz="476250" eaLnBrk="0" fontAlgn="base" hangingPunct="0">
              <a:spcBef>
                <a:spcPct val="0"/>
              </a:spcBef>
              <a:spcAft>
                <a:spcPct val="0"/>
              </a:spcAft>
              <a:defRPr>
                <a:solidFill>
                  <a:schemeClr val="tx1"/>
                </a:solidFill>
                <a:latin typeface="Arial" panose="020B0604020202020204" pitchFamily="34" charset="0"/>
              </a:defRPr>
            </a:lvl9pPr>
          </a:lstStyle>
          <a:p>
            <a:pPr algn="ctr">
              <a:defRPr/>
            </a:pPr>
            <a:r>
              <a:rPr lang="uz" sz="4400" b="1" dirty="0">
                <a:latin typeface="Times New Roman" panose="02020603050405020304" pitchFamily="18" charset="0"/>
              </a:rPr>
              <a:t>Plazma displeylar </a:t>
            </a:r>
            <a:r>
              <a:rPr lang="uz" sz="4400" dirty="0">
                <a:latin typeface="Times New Roman" panose="02020603050405020304" pitchFamily="18" charset="0"/>
              </a:rPr>
              <a:t>(PDP)</a:t>
            </a:r>
            <a:endParaRPr lang="ru-RU" sz="4400" dirty="0">
              <a:latin typeface="Times New Roman" panose="02020603050405020304" pitchFamily="18" charset="0"/>
            </a:endParaRPr>
          </a:p>
          <a:p>
            <a:pPr algn="ctr">
              <a:defRPr/>
            </a:pPr>
            <a:endParaRPr lang="en-US" sz="2800" dirty="0">
              <a:latin typeface="Times New Roman" panose="02020603050405020304" pitchFamily="18" charset="0"/>
            </a:endParaRPr>
          </a:p>
          <a:p>
            <a:pPr>
              <a:defRPr/>
            </a:pPr>
            <a:r>
              <a:rPr lang="uz" sz="2000" b="1" dirty="0" err="1">
                <a:solidFill>
                  <a:schemeClr val="tx1">
                    <a:lumMod val="95000"/>
                    <a:lumOff val="5000"/>
                  </a:schemeClr>
                </a:solidFill>
                <a:latin typeface="Times New Roman" pitchFamily="18" charset="0"/>
              </a:rPr>
              <a:t>Gaz plazma </a:t>
            </a:r>
            <a:r>
              <a:rPr lang="uz" sz="2000" b="1" dirty="0">
                <a:solidFill>
                  <a:schemeClr val="tx1">
                    <a:lumMod val="95000"/>
                    <a:lumOff val="5000"/>
                  </a:schemeClr>
                </a:solidFill>
                <a:latin typeface="Times New Roman" pitchFamily="18" charset="0"/>
              </a:rPr>
              <a:t>monitorlari ( plazma displey paneli ) </a:t>
            </a:r>
            <a:r>
              <a:rPr lang="uz" sz="2000" dirty="0">
                <a:solidFill>
                  <a:schemeClr val="tx1">
                    <a:lumMod val="95000"/>
                    <a:lumOff val="5000"/>
                  </a:schemeClr>
                </a:solidFill>
                <a:latin typeface="Times New Roman" pitchFamily="18" charset="0"/>
              </a:rPr>
              <a:t>Ular elektr impulslari ta'sirida porlab turadigan gaz aralashmasini birlashtirgan ikkita plastinkadan iborat. Ushbu monitorlar LCD displeylarning kamchiliklaridan qochadi, lekin ular yuqori oqim sarfi tufayli akkumulyatorli noutbuklarda ishlatilmaydi.</a:t>
            </a:r>
          </a:p>
        </p:txBody>
      </p:sp>
      <p:pic>
        <p:nvPicPr>
          <p:cNvPr id="13316" name="Picture 2" descr="Картинки по запросу плазменные мониторы ">
            <a:extLst>
              <a:ext uri="{FF2B5EF4-FFF2-40B4-BE49-F238E27FC236}">
                <a16:creationId xmlns:a16="http://schemas.microsoft.com/office/drawing/2014/main" id="{22B81118-6C87-455C-8096-91F2C418FC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1338" y="3573465"/>
            <a:ext cx="4105276" cy="308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WordArt 3">
            <a:extLst>
              <a:ext uri="{FF2B5EF4-FFF2-40B4-BE49-F238E27FC236}">
                <a16:creationId xmlns:a16="http://schemas.microsoft.com/office/drawing/2014/main" id="{5AD8D61B-2449-4811-9F5B-B7265E35BB0B}"/>
              </a:ext>
            </a:extLst>
          </p:cNvPr>
          <p:cNvSpPr>
            <a:spLocks noChangeArrowheads="1" noChangeShapeType="1" noTextEdit="1"/>
          </p:cNvSpPr>
          <p:nvPr/>
        </p:nvSpPr>
        <p:spPr bwMode="auto">
          <a:xfrm>
            <a:off x="539750" y="692150"/>
            <a:ext cx="8135938" cy="668338"/>
          </a:xfrm>
          <a:prstGeom prst="rect">
            <a:avLst/>
          </a:prstGeom>
        </p:spPr>
        <p:txBody>
          <a:bodyPr wrap="none" fromWordArt="1">
            <a:prstTxWarp prst="textPlain">
              <a:avLst>
                <a:gd name="adj" fmla="val 50000"/>
              </a:avLst>
            </a:prstTxWarp>
          </a:bodyPr>
          <a:lstStyle/>
          <a:p>
            <a:pPr algn="ctr"/>
            <a:r>
              <a:rPr lang="uz" sz="3600" kern="10">
                <a:ln w="9525">
                  <a:solidFill>
                    <a:srgbClr val="000000"/>
                  </a:solidFill>
                  <a:round/>
                  <a:headEnd/>
                  <a:tailEnd/>
                </a:ln>
                <a:cs typeface="Arial" panose="020B0604020202020204" pitchFamily="34" charset="0"/>
              </a:rPr>
              <a:t>Plazma monitorning tuzilishi</a:t>
            </a:r>
            <a:endParaRPr lang="en-US" sz="3600" kern="10">
              <a:ln w="9525">
                <a:solidFill>
                  <a:srgbClr val="000000"/>
                </a:solidFill>
                <a:round/>
                <a:headEnd/>
                <a:tailEnd/>
              </a:ln>
              <a:cs typeface="Arial" panose="020B0604020202020204" pitchFamily="34" charset="0"/>
            </a:endParaRPr>
          </a:p>
        </p:txBody>
      </p:sp>
      <p:pic>
        <p:nvPicPr>
          <p:cNvPr id="14339" name="Picture 2" descr="Картинки по запросу плазменные мониторы">
            <a:extLst>
              <a:ext uri="{FF2B5EF4-FFF2-40B4-BE49-F238E27FC236}">
                <a16:creationId xmlns:a16="http://schemas.microsoft.com/office/drawing/2014/main" id="{F054C80C-4649-49FD-A5C6-893A2B52A13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12764"/>
          <a:stretch>
            <a:fillRect/>
          </a:stretch>
        </p:blipFill>
        <p:spPr bwMode="auto">
          <a:xfrm>
            <a:off x="941388" y="1382715"/>
            <a:ext cx="7332662" cy="522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ext Box 3">
            <a:extLst>
              <a:ext uri="{FF2B5EF4-FFF2-40B4-BE49-F238E27FC236}">
                <a16:creationId xmlns:a16="http://schemas.microsoft.com/office/drawing/2014/main" id="{8C98BB54-51B7-469B-8293-1DC6A3BAE401}"/>
              </a:ext>
            </a:extLst>
          </p:cNvPr>
          <p:cNvSpPr txBox="1">
            <a:spLocks noChangeArrowheads="1"/>
          </p:cNvSpPr>
          <p:nvPr/>
        </p:nvSpPr>
        <p:spPr bwMode="auto">
          <a:xfrm>
            <a:off x="3348038" y="927100"/>
            <a:ext cx="411956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type="none" w="sm" len="sm"/>
                <a:tailEnd type="none" w="sm" len="sm"/>
              </a14:hiddenLine>
            </a:ext>
          </a:extLst>
        </p:spPr>
        <p:txBody>
          <a:bodyPr>
            <a:spAutoFit/>
          </a:bodyPr>
          <a:lstStyle>
            <a:lvl1pPr>
              <a:spcBef>
                <a:spcPct val="20000"/>
              </a:spcBef>
              <a:buClr>
                <a:srgbClr val="0BD0D9"/>
              </a:buClr>
              <a:buSzPct val="95000"/>
              <a:buFont typeface="Wingdings 2" panose="05020102010507070707" pitchFamily="18" charset="2"/>
              <a:buChar char=""/>
              <a:tabLst>
                <a:tab pos="571500" algn="l"/>
              </a:tabLst>
              <a:defRPr sz="2600">
                <a:solidFill>
                  <a:schemeClr val="tx1"/>
                </a:solidFill>
                <a:latin typeface="Constantia" panose="02030602050306030303" pitchFamily="18" charset="0"/>
              </a:defRPr>
            </a:lvl1pPr>
            <a:lvl2pPr marL="742950" indent="-285750">
              <a:spcBef>
                <a:spcPct val="20000"/>
              </a:spcBef>
              <a:buClr>
                <a:schemeClr val="accent1"/>
              </a:buClr>
              <a:buSzPct val="85000"/>
              <a:buFont typeface="Wingdings 2" panose="05020102010507070707" pitchFamily="18" charset="2"/>
              <a:buChar char=""/>
              <a:tabLst>
                <a:tab pos="571500" algn="l"/>
              </a:tabLst>
              <a:defRPr sz="2400">
                <a:solidFill>
                  <a:schemeClr val="tx1"/>
                </a:solidFill>
                <a:latin typeface="Constantia" panose="02030602050306030303" pitchFamily="18" charset="0"/>
              </a:defRPr>
            </a:lvl2pPr>
            <a:lvl3pPr marL="1143000" indent="-228600">
              <a:spcBef>
                <a:spcPct val="20000"/>
              </a:spcBef>
              <a:buClr>
                <a:schemeClr val="accent2"/>
              </a:buClr>
              <a:buSzPct val="70000"/>
              <a:buFont typeface="Wingdings 2" panose="05020102010507070707" pitchFamily="18" charset="2"/>
              <a:buChar char=""/>
              <a:tabLst>
                <a:tab pos="571500" algn="l"/>
              </a:tabLst>
              <a:defRPr sz="2100">
                <a:solidFill>
                  <a:schemeClr val="tx1"/>
                </a:solidFill>
                <a:latin typeface="Constantia" panose="02030602050306030303" pitchFamily="18" charset="0"/>
              </a:defRPr>
            </a:lvl3pPr>
            <a:lvl4pPr marL="1600200" indent="-228600">
              <a:spcBef>
                <a:spcPct val="20000"/>
              </a:spcBef>
              <a:buClr>
                <a:srgbClr val="0BD0D9"/>
              </a:buClr>
              <a:buSzPct val="65000"/>
              <a:buFont typeface="Wingdings 2" panose="05020102010507070707" pitchFamily="18" charset="2"/>
              <a:buChar char=""/>
              <a:tabLst>
                <a:tab pos="571500" algn="l"/>
              </a:tabLst>
              <a:defRPr sz="2000">
                <a:solidFill>
                  <a:schemeClr val="tx1"/>
                </a:solidFill>
                <a:latin typeface="Constantia" panose="02030602050306030303" pitchFamily="18" charset="0"/>
              </a:defRPr>
            </a:lvl4pPr>
            <a:lvl5pPr marL="2057400" indent="-228600">
              <a:spcBef>
                <a:spcPct val="20000"/>
              </a:spcBef>
              <a:buClr>
                <a:srgbClr val="10CF9B"/>
              </a:buClr>
              <a:buSzPct val="65000"/>
              <a:buFont typeface="Wingdings 2" panose="05020102010507070707" pitchFamily="18" charset="2"/>
              <a:buChar char=""/>
              <a:tabLst>
                <a:tab pos="571500" algn="l"/>
              </a:tabLst>
              <a:defRPr sz="2000">
                <a:solidFill>
                  <a:schemeClr val="tx1"/>
                </a:solidFill>
                <a:latin typeface="Constantia" panose="02030602050306030303" pitchFamily="18" charset="0"/>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tabLst>
                <a:tab pos="571500" algn="l"/>
              </a:tabLst>
              <a:defRPr sz="2000">
                <a:solidFill>
                  <a:schemeClr val="tx1"/>
                </a:solidFill>
                <a:latin typeface="Constantia" panose="02030602050306030303" pitchFamily="18" charset="0"/>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tabLst>
                <a:tab pos="571500" algn="l"/>
              </a:tabLst>
              <a:defRPr sz="2000">
                <a:solidFill>
                  <a:schemeClr val="tx1"/>
                </a:solidFill>
                <a:latin typeface="Constantia" panose="02030602050306030303" pitchFamily="18" charset="0"/>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tabLst>
                <a:tab pos="571500" algn="l"/>
              </a:tabLst>
              <a:defRPr sz="2000">
                <a:solidFill>
                  <a:schemeClr val="tx1"/>
                </a:solidFill>
                <a:latin typeface="Constantia" panose="02030602050306030303" pitchFamily="18" charset="0"/>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tabLst>
                <a:tab pos="571500" algn="l"/>
              </a:tabLst>
              <a:defRPr sz="2000">
                <a:solidFill>
                  <a:schemeClr val="tx1"/>
                </a:solidFill>
                <a:latin typeface="Constantia" panose="02030602050306030303" pitchFamily="18" charset="0"/>
              </a:defRPr>
            </a:lvl9pPr>
          </a:lstStyle>
          <a:p>
            <a:pPr algn="just">
              <a:spcBef>
                <a:spcPct val="0"/>
              </a:spcBef>
              <a:buClrTx/>
              <a:buSzTx/>
              <a:buFontTx/>
              <a:buNone/>
            </a:pPr>
            <a:r>
              <a:rPr lang="uz" altLang="en-US" sz="2000">
                <a:solidFill>
                  <a:srgbClr val="993300"/>
                </a:solidFill>
                <a:latin typeface="Times New Roman" panose="02020603050405020304" pitchFamily="18" charset="0"/>
              </a:rPr>
              <a:t> </a:t>
            </a:r>
          </a:p>
        </p:txBody>
      </p:sp>
      <p:sp>
        <p:nvSpPr>
          <p:cNvPr id="15363" name="WordArt 3">
            <a:extLst>
              <a:ext uri="{FF2B5EF4-FFF2-40B4-BE49-F238E27FC236}">
                <a16:creationId xmlns:a16="http://schemas.microsoft.com/office/drawing/2014/main" id="{476DD9F2-4ADE-4379-9570-72412FF7D2AE}"/>
              </a:ext>
            </a:extLst>
          </p:cNvPr>
          <p:cNvSpPr>
            <a:spLocks noChangeArrowheads="1" noChangeShapeType="1" noTextEdit="1"/>
          </p:cNvSpPr>
          <p:nvPr/>
        </p:nvSpPr>
        <p:spPr bwMode="auto">
          <a:xfrm>
            <a:off x="1917702" y="393700"/>
            <a:ext cx="5019675" cy="668338"/>
          </a:xfrm>
          <a:prstGeom prst="rect">
            <a:avLst/>
          </a:prstGeom>
        </p:spPr>
        <p:txBody>
          <a:bodyPr wrap="none" fromWordArt="1">
            <a:prstTxWarp prst="textPlain">
              <a:avLst>
                <a:gd name="adj" fmla="val 50000"/>
              </a:avLst>
            </a:prstTxWarp>
          </a:bodyPr>
          <a:lstStyle/>
          <a:p>
            <a:pPr algn="ctr"/>
            <a:r>
              <a:rPr lang="uz" sz="3600" kern="10">
                <a:ln w="9525">
                  <a:solidFill>
                    <a:srgbClr val="000000"/>
                  </a:solidFill>
                  <a:round/>
                  <a:headEnd/>
                  <a:tailEnd/>
                </a:ln>
                <a:cs typeface="Arial" panose="020B0604020202020204" pitchFamily="34" charset="0"/>
              </a:rPr>
              <a:t>Sensorli ekran</a:t>
            </a:r>
            <a:endParaRPr lang="en-US" sz="3600" kern="10">
              <a:ln w="9525">
                <a:solidFill>
                  <a:srgbClr val="000000"/>
                </a:solidFill>
                <a:round/>
                <a:headEnd/>
                <a:tailEnd/>
              </a:ln>
              <a:cs typeface="Arial" panose="020B0604020202020204" pitchFamily="34" charset="0"/>
            </a:endParaRPr>
          </a:p>
        </p:txBody>
      </p:sp>
      <p:pic>
        <p:nvPicPr>
          <p:cNvPr id="15364" name="Picture 11" descr="Картинки по запросу Сенсорные экраны картинки">
            <a:extLst>
              <a:ext uri="{FF2B5EF4-FFF2-40B4-BE49-F238E27FC236}">
                <a16:creationId xmlns:a16="http://schemas.microsoft.com/office/drawing/2014/main" id="{CC0D8380-F351-472D-8919-99C0195B30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10738" b="19963"/>
          <a:stretch>
            <a:fillRect/>
          </a:stretch>
        </p:blipFill>
        <p:spPr bwMode="auto">
          <a:xfrm>
            <a:off x="179390" y="1196977"/>
            <a:ext cx="8728075" cy="5165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ext Box 3">
            <a:extLst>
              <a:ext uri="{FF2B5EF4-FFF2-40B4-BE49-F238E27FC236}">
                <a16:creationId xmlns:a16="http://schemas.microsoft.com/office/drawing/2014/main" id="{B1F607AE-8AE8-45FA-AB57-05664402215C}"/>
              </a:ext>
            </a:extLst>
          </p:cNvPr>
          <p:cNvSpPr txBox="1">
            <a:spLocks noChangeArrowheads="1"/>
          </p:cNvSpPr>
          <p:nvPr/>
        </p:nvSpPr>
        <p:spPr bwMode="auto">
          <a:xfrm>
            <a:off x="3348038" y="927100"/>
            <a:ext cx="411956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type="none" w="sm" len="sm"/>
                <a:tailEnd type="none" w="sm" len="sm"/>
              </a14:hiddenLine>
            </a:ext>
          </a:extLst>
        </p:spPr>
        <p:txBody>
          <a:bodyPr>
            <a:spAutoFit/>
          </a:bodyPr>
          <a:lstStyle>
            <a:lvl1pPr>
              <a:spcBef>
                <a:spcPct val="20000"/>
              </a:spcBef>
              <a:buClr>
                <a:srgbClr val="0BD0D9"/>
              </a:buClr>
              <a:buSzPct val="95000"/>
              <a:buFont typeface="Wingdings 2" panose="05020102010507070707" pitchFamily="18" charset="2"/>
              <a:buChar char=""/>
              <a:tabLst>
                <a:tab pos="571500" algn="l"/>
              </a:tabLst>
              <a:defRPr sz="2600">
                <a:solidFill>
                  <a:schemeClr val="tx1"/>
                </a:solidFill>
                <a:latin typeface="Constantia" panose="02030602050306030303" pitchFamily="18" charset="0"/>
              </a:defRPr>
            </a:lvl1pPr>
            <a:lvl2pPr marL="742950" indent="-285750">
              <a:spcBef>
                <a:spcPct val="20000"/>
              </a:spcBef>
              <a:buClr>
                <a:schemeClr val="accent1"/>
              </a:buClr>
              <a:buSzPct val="85000"/>
              <a:buFont typeface="Wingdings 2" panose="05020102010507070707" pitchFamily="18" charset="2"/>
              <a:buChar char=""/>
              <a:tabLst>
                <a:tab pos="571500" algn="l"/>
              </a:tabLst>
              <a:defRPr sz="2400">
                <a:solidFill>
                  <a:schemeClr val="tx1"/>
                </a:solidFill>
                <a:latin typeface="Constantia" panose="02030602050306030303" pitchFamily="18" charset="0"/>
              </a:defRPr>
            </a:lvl2pPr>
            <a:lvl3pPr marL="1143000" indent="-228600">
              <a:spcBef>
                <a:spcPct val="20000"/>
              </a:spcBef>
              <a:buClr>
                <a:schemeClr val="accent2"/>
              </a:buClr>
              <a:buSzPct val="70000"/>
              <a:buFont typeface="Wingdings 2" panose="05020102010507070707" pitchFamily="18" charset="2"/>
              <a:buChar char=""/>
              <a:tabLst>
                <a:tab pos="571500" algn="l"/>
              </a:tabLst>
              <a:defRPr sz="2100">
                <a:solidFill>
                  <a:schemeClr val="tx1"/>
                </a:solidFill>
                <a:latin typeface="Constantia" panose="02030602050306030303" pitchFamily="18" charset="0"/>
              </a:defRPr>
            </a:lvl3pPr>
            <a:lvl4pPr marL="1600200" indent="-228600">
              <a:spcBef>
                <a:spcPct val="20000"/>
              </a:spcBef>
              <a:buClr>
                <a:srgbClr val="0BD0D9"/>
              </a:buClr>
              <a:buSzPct val="65000"/>
              <a:buFont typeface="Wingdings 2" panose="05020102010507070707" pitchFamily="18" charset="2"/>
              <a:buChar char=""/>
              <a:tabLst>
                <a:tab pos="571500" algn="l"/>
              </a:tabLst>
              <a:defRPr sz="2000">
                <a:solidFill>
                  <a:schemeClr val="tx1"/>
                </a:solidFill>
                <a:latin typeface="Constantia" panose="02030602050306030303" pitchFamily="18" charset="0"/>
              </a:defRPr>
            </a:lvl4pPr>
            <a:lvl5pPr marL="2057400" indent="-228600">
              <a:spcBef>
                <a:spcPct val="20000"/>
              </a:spcBef>
              <a:buClr>
                <a:srgbClr val="10CF9B"/>
              </a:buClr>
              <a:buSzPct val="65000"/>
              <a:buFont typeface="Wingdings 2" panose="05020102010507070707" pitchFamily="18" charset="2"/>
              <a:buChar char=""/>
              <a:tabLst>
                <a:tab pos="571500" algn="l"/>
              </a:tabLst>
              <a:defRPr sz="2000">
                <a:solidFill>
                  <a:schemeClr val="tx1"/>
                </a:solidFill>
                <a:latin typeface="Constantia" panose="02030602050306030303" pitchFamily="18" charset="0"/>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tabLst>
                <a:tab pos="571500" algn="l"/>
              </a:tabLst>
              <a:defRPr sz="2000">
                <a:solidFill>
                  <a:schemeClr val="tx1"/>
                </a:solidFill>
                <a:latin typeface="Constantia" panose="02030602050306030303" pitchFamily="18" charset="0"/>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tabLst>
                <a:tab pos="571500" algn="l"/>
              </a:tabLst>
              <a:defRPr sz="2000">
                <a:solidFill>
                  <a:schemeClr val="tx1"/>
                </a:solidFill>
                <a:latin typeface="Constantia" panose="02030602050306030303" pitchFamily="18" charset="0"/>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tabLst>
                <a:tab pos="571500" algn="l"/>
              </a:tabLst>
              <a:defRPr sz="2000">
                <a:solidFill>
                  <a:schemeClr val="tx1"/>
                </a:solidFill>
                <a:latin typeface="Constantia" panose="02030602050306030303" pitchFamily="18" charset="0"/>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tabLst>
                <a:tab pos="571500" algn="l"/>
              </a:tabLst>
              <a:defRPr sz="2000">
                <a:solidFill>
                  <a:schemeClr val="tx1"/>
                </a:solidFill>
                <a:latin typeface="Constantia" panose="02030602050306030303" pitchFamily="18" charset="0"/>
              </a:defRPr>
            </a:lvl9pPr>
          </a:lstStyle>
          <a:p>
            <a:pPr algn="just">
              <a:spcBef>
                <a:spcPct val="0"/>
              </a:spcBef>
              <a:buClrTx/>
              <a:buSzTx/>
              <a:buFontTx/>
              <a:buNone/>
            </a:pPr>
            <a:r>
              <a:rPr lang="uz" altLang="en-US" sz="2000">
                <a:solidFill>
                  <a:srgbClr val="993300"/>
                </a:solidFill>
                <a:latin typeface="Times New Roman" panose="02020603050405020304" pitchFamily="18" charset="0"/>
              </a:rPr>
              <a:t> </a:t>
            </a:r>
          </a:p>
        </p:txBody>
      </p:sp>
      <p:pic>
        <p:nvPicPr>
          <p:cNvPr id="16387" name="Picture 9" descr="Картинки по запросу Сенсорные экраны картинки">
            <a:extLst>
              <a:ext uri="{FF2B5EF4-FFF2-40B4-BE49-F238E27FC236}">
                <a16:creationId xmlns:a16="http://schemas.microsoft.com/office/drawing/2014/main" id="{81C7B4F7-7FA0-4F5B-B1A0-A4A387F8969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750" y="2205040"/>
            <a:ext cx="8135938" cy="3641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8" name="WordArt 3">
            <a:extLst>
              <a:ext uri="{FF2B5EF4-FFF2-40B4-BE49-F238E27FC236}">
                <a16:creationId xmlns:a16="http://schemas.microsoft.com/office/drawing/2014/main" id="{E233E33B-9D0A-4F41-A25E-4E27A4C9C2F8}"/>
              </a:ext>
            </a:extLst>
          </p:cNvPr>
          <p:cNvSpPr>
            <a:spLocks noChangeArrowheads="1" noChangeShapeType="1" noTextEdit="1"/>
          </p:cNvSpPr>
          <p:nvPr/>
        </p:nvSpPr>
        <p:spPr bwMode="auto">
          <a:xfrm>
            <a:off x="2051052" y="458790"/>
            <a:ext cx="5019675" cy="668337"/>
          </a:xfrm>
          <a:prstGeom prst="rect">
            <a:avLst/>
          </a:prstGeom>
        </p:spPr>
        <p:txBody>
          <a:bodyPr wrap="none" fromWordArt="1">
            <a:prstTxWarp prst="textPlain">
              <a:avLst>
                <a:gd name="adj" fmla="val 50000"/>
              </a:avLst>
            </a:prstTxWarp>
          </a:bodyPr>
          <a:lstStyle/>
          <a:p>
            <a:pPr algn="ctr"/>
            <a:r>
              <a:rPr lang="uz" sz="3600" kern="10">
                <a:ln w="9525">
                  <a:solidFill>
                    <a:srgbClr val="000000"/>
                  </a:solidFill>
                  <a:round/>
                  <a:headEnd/>
                  <a:tailEnd/>
                </a:ln>
                <a:cs typeface="Arial" panose="020B0604020202020204" pitchFamily="34" charset="0"/>
              </a:rPr>
              <a:t>Sensor tuzilishi</a:t>
            </a:r>
            <a:endParaRPr lang="en-US" sz="3600" kern="10">
              <a:ln w="9525">
                <a:solidFill>
                  <a:srgbClr val="000000"/>
                </a:solidFill>
                <a:round/>
                <a:headEnd/>
                <a:tailEnd/>
              </a:ln>
              <a:cs typeface="Arial" panose="020B0604020202020204" pitchFamily="34" charset="0"/>
            </a:endParaRPr>
          </a:p>
        </p:txBody>
      </p:sp>
    </p:spTree>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a:extLst>
              <a:ext uri="{FF2B5EF4-FFF2-40B4-BE49-F238E27FC236}">
                <a16:creationId xmlns:a16="http://schemas.microsoft.com/office/drawing/2014/main" id="{8B9F0FB3-DCB2-43AD-A3A8-91720A37B8B4}"/>
              </a:ext>
            </a:extLst>
          </p:cNvPr>
          <p:cNvSpPr>
            <a:spLocks noGrp="1" noChangeArrowheads="1"/>
          </p:cNvSpPr>
          <p:nvPr>
            <p:ph type="title"/>
          </p:nvPr>
        </p:nvSpPr>
        <p:spPr>
          <a:xfrm>
            <a:off x="552450" y="-9525"/>
            <a:ext cx="8229600" cy="1143000"/>
          </a:xfrm>
        </p:spPr>
        <p:txBody>
          <a:bodyPr>
            <a:normAutofit fontScale="90000"/>
          </a:bodyPr>
          <a:lstStyle/>
          <a:p>
            <a:pPr>
              <a:defRPr/>
            </a:pPr>
            <a:r>
              <a:rPr lang="uz" sz="6000" dirty="0">
                <a:solidFill>
                  <a:schemeClr val="accent1">
                    <a:lumMod val="75000"/>
                  </a:schemeClr>
                </a:solidFill>
              </a:rPr>
              <a:t>Monitor tasnifi:</a:t>
            </a:r>
          </a:p>
        </p:txBody>
      </p:sp>
      <p:sp>
        <p:nvSpPr>
          <p:cNvPr id="17411" name="Text Box 6">
            <a:extLst>
              <a:ext uri="{FF2B5EF4-FFF2-40B4-BE49-F238E27FC236}">
                <a16:creationId xmlns:a16="http://schemas.microsoft.com/office/drawing/2014/main" id="{5384BB16-14CF-4C1A-8134-1BFFDC10D230}"/>
              </a:ext>
            </a:extLst>
          </p:cNvPr>
          <p:cNvSpPr txBox="1">
            <a:spLocks noChangeArrowheads="1"/>
          </p:cNvSpPr>
          <p:nvPr/>
        </p:nvSpPr>
        <p:spPr bwMode="auto">
          <a:xfrm>
            <a:off x="250825" y="969965"/>
            <a:ext cx="8058150" cy="1785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9pPr>
          </a:lstStyle>
          <a:p>
            <a:pPr eaLnBrk="1" hangingPunct="1">
              <a:spcBef>
                <a:spcPct val="50000"/>
              </a:spcBef>
              <a:buClrTx/>
              <a:buSzTx/>
              <a:buFontTx/>
              <a:buNone/>
            </a:pPr>
            <a:r>
              <a:rPr lang="uz" altLang="en-US" sz="4400">
                <a:latin typeface="Arial" panose="020B0604020202020204" pitchFamily="34" charset="0"/>
              </a:rPr>
              <a:t> </a:t>
            </a:r>
            <a:r>
              <a:rPr lang="uz" altLang="en-US" sz="4400" u="sng">
                <a:latin typeface="Arial" panose="020B0604020202020204" pitchFamily="34" charset="0"/>
              </a:rPr>
              <a:t>Ko'rsatish rejimi bo'yicha </a:t>
            </a:r>
            <a:r>
              <a:rPr lang="uz" altLang="en-US" sz="4400">
                <a:latin typeface="Arial" panose="020B0604020202020204" pitchFamily="34" charset="0"/>
              </a:rPr>
              <a:t>:</a:t>
            </a:r>
          </a:p>
          <a:p>
            <a:pPr eaLnBrk="1" hangingPunct="1">
              <a:spcBef>
                <a:spcPct val="50000"/>
              </a:spcBef>
              <a:buClrTx/>
              <a:buSzTx/>
              <a:buFontTx/>
              <a:buNone/>
            </a:pPr>
            <a:endParaRPr lang="ru-RU" altLang="en-US" sz="4400">
              <a:latin typeface="Arial" panose="020B0604020202020204" pitchFamily="34" charset="0"/>
            </a:endParaRPr>
          </a:p>
        </p:txBody>
      </p:sp>
      <p:sp>
        <p:nvSpPr>
          <p:cNvPr id="17412" name="Text Box 7">
            <a:extLst>
              <a:ext uri="{FF2B5EF4-FFF2-40B4-BE49-F238E27FC236}">
                <a16:creationId xmlns:a16="http://schemas.microsoft.com/office/drawing/2014/main" id="{A53EE7EE-C2BF-475A-B3E7-4B0EDC717C06}"/>
              </a:ext>
            </a:extLst>
          </p:cNvPr>
          <p:cNvSpPr txBox="1">
            <a:spLocks noChangeArrowheads="1"/>
          </p:cNvSpPr>
          <p:nvPr/>
        </p:nvSpPr>
        <p:spPr bwMode="auto">
          <a:xfrm>
            <a:off x="5383215" y="1798638"/>
            <a:ext cx="3457575" cy="1262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9pPr>
          </a:lstStyle>
          <a:p>
            <a:pPr algn="ctr" eaLnBrk="1" hangingPunct="1">
              <a:spcBef>
                <a:spcPct val="50000"/>
              </a:spcBef>
              <a:buClrTx/>
              <a:buSzTx/>
              <a:buFontTx/>
              <a:buNone/>
            </a:pPr>
            <a:r>
              <a:rPr lang="uz" altLang="en-US" sz="3600">
                <a:latin typeface="Arial" panose="020B0604020202020204" pitchFamily="34" charset="0"/>
              </a:rPr>
              <a:t>2. Vektor </a:t>
            </a:r>
            <a:r>
              <a:rPr lang="uz" altLang="en-US" sz="2000"/>
              <a:t>(har bir belgini nur bilan chizish)</a:t>
            </a:r>
            <a:endParaRPr lang="ru-RU" altLang="en-US" sz="2000">
              <a:latin typeface="Arial" panose="020B0604020202020204" pitchFamily="34" charset="0"/>
            </a:endParaRPr>
          </a:p>
        </p:txBody>
      </p:sp>
      <p:pic>
        <p:nvPicPr>
          <p:cNvPr id="17413" name="Picture 3" descr="7300-702">
            <a:extLst>
              <a:ext uri="{FF2B5EF4-FFF2-40B4-BE49-F238E27FC236}">
                <a16:creationId xmlns:a16="http://schemas.microsoft.com/office/drawing/2014/main" id="{F7F5C037-E4BB-4FC2-9971-3D8B6E085D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6413" y="4797425"/>
            <a:ext cx="2000250" cy="177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4" name="Text Box 7">
            <a:extLst>
              <a:ext uri="{FF2B5EF4-FFF2-40B4-BE49-F238E27FC236}">
                <a16:creationId xmlns:a16="http://schemas.microsoft.com/office/drawing/2014/main" id="{00356728-9BA4-4C07-8D66-E93530B4F788}"/>
              </a:ext>
            </a:extLst>
          </p:cNvPr>
          <p:cNvSpPr txBox="1">
            <a:spLocks noChangeArrowheads="1"/>
          </p:cNvSpPr>
          <p:nvPr/>
        </p:nvSpPr>
        <p:spPr bwMode="auto">
          <a:xfrm>
            <a:off x="273052" y="1819277"/>
            <a:ext cx="3362325" cy="1262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9pPr>
          </a:lstStyle>
          <a:p>
            <a:pPr eaLnBrk="1" hangingPunct="1">
              <a:spcBef>
                <a:spcPct val="50000"/>
              </a:spcBef>
              <a:buClrTx/>
              <a:buSzTx/>
              <a:buFontTx/>
              <a:buNone/>
            </a:pPr>
            <a:r>
              <a:rPr lang="uz" altLang="en-US" sz="3600">
                <a:latin typeface="Arial" panose="020B0604020202020204" pitchFamily="34" charset="0"/>
              </a:rPr>
              <a:t> 1. Rastr </a:t>
            </a:r>
            <a:r>
              <a:rPr lang="uz" altLang="en-US" sz="1800">
                <a:latin typeface="Arial" panose="020B0604020202020204" pitchFamily="34" charset="0"/>
              </a:rPr>
              <a:t>( </a:t>
            </a:r>
            <a:r>
              <a:rPr lang="uz" altLang="en-US" sz="2000"/>
              <a:t>alfanumerik va grafik ma'lumotlar)</a:t>
            </a:r>
            <a:endParaRPr lang="ru-RU" altLang="en-US" sz="2000">
              <a:latin typeface="Arial" panose="020B0604020202020204" pitchFamily="34" charset="0"/>
            </a:endParaRPr>
          </a:p>
        </p:txBody>
      </p:sp>
      <p:pic>
        <p:nvPicPr>
          <p:cNvPr id="17415" name="Picture 11" descr="http://farm9.staticflickr.com/8308/7924405040_d9c6512266_z.jpg">
            <a:extLst>
              <a:ext uri="{FF2B5EF4-FFF2-40B4-BE49-F238E27FC236}">
                <a16:creationId xmlns:a16="http://schemas.microsoft.com/office/drawing/2014/main" id="{B7ACBEF2-B4FB-4A65-8363-3582E631D7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06925" y="3170240"/>
            <a:ext cx="2628900" cy="1754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6" name="Прямоугольник 1">
            <a:extLst>
              <a:ext uri="{FF2B5EF4-FFF2-40B4-BE49-F238E27FC236}">
                <a16:creationId xmlns:a16="http://schemas.microsoft.com/office/drawing/2014/main" id="{14781DD2-6926-4E60-8E91-5C6FBEAB5220}"/>
              </a:ext>
            </a:extLst>
          </p:cNvPr>
          <p:cNvSpPr>
            <a:spLocks noChangeArrowheads="1"/>
          </p:cNvSpPr>
          <p:nvPr/>
        </p:nvSpPr>
        <p:spPr bwMode="auto">
          <a:xfrm>
            <a:off x="7278690" y="3630615"/>
            <a:ext cx="175418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uz" altLang="en-US">
                <a:solidFill>
                  <a:srgbClr val="000000"/>
                </a:solidFill>
                <a:latin typeface="Verdana" panose="020B0604030504040204" pitchFamily="34" charset="0"/>
              </a:rPr>
              <a:t>osiloskop</a:t>
            </a:r>
          </a:p>
        </p:txBody>
      </p:sp>
      <p:pic>
        <p:nvPicPr>
          <p:cNvPr id="17417" name="Picture 17" descr="Новый радар сквозь землю отличит вас от животного и установит род вашей деятельности">
            <a:extLst>
              <a:ext uri="{FF2B5EF4-FFF2-40B4-BE49-F238E27FC236}">
                <a16:creationId xmlns:a16="http://schemas.microsoft.com/office/drawing/2014/main" id="{1BB41784-E852-462C-9B07-0C7C9943F20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11715" y="5032377"/>
            <a:ext cx="2300287" cy="172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8" name="Прямоугольник 14">
            <a:extLst>
              <a:ext uri="{FF2B5EF4-FFF2-40B4-BE49-F238E27FC236}">
                <a16:creationId xmlns:a16="http://schemas.microsoft.com/office/drawing/2014/main" id="{6A74CF3F-F3E0-4C68-A50F-7AF83D149C51}"/>
              </a:ext>
            </a:extLst>
          </p:cNvPr>
          <p:cNvSpPr>
            <a:spLocks noChangeArrowheads="1"/>
          </p:cNvSpPr>
          <p:nvPr/>
        </p:nvSpPr>
        <p:spPr bwMode="auto">
          <a:xfrm>
            <a:off x="7140575" y="5570538"/>
            <a:ext cx="189230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uz" altLang="en-US">
                <a:solidFill>
                  <a:srgbClr val="000000"/>
                </a:solidFill>
                <a:latin typeface="Verdana" panose="020B0604030504040204" pitchFamily="34" charset="0"/>
              </a:rPr>
              <a:t>Radar</a:t>
            </a:r>
          </a:p>
          <a:p>
            <a:pPr eaLnBrk="1" hangingPunct="1"/>
            <a:r>
              <a:rPr lang="uz" altLang="en-US">
                <a:solidFill>
                  <a:srgbClr val="000000"/>
                </a:solidFill>
                <a:latin typeface="Verdana" panose="020B0604030504040204" pitchFamily="34" charset="0"/>
              </a:rPr>
              <a:t>tizimi</a:t>
            </a:r>
          </a:p>
        </p:txBody>
      </p:sp>
      <p:sp>
        <p:nvSpPr>
          <p:cNvPr id="17419" name="Прямоугольник 15">
            <a:extLst>
              <a:ext uri="{FF2B5EF4-FFF2-40B4-BE49-F238E27FC236}">
                <a16:creationId xmlns:a16="http://schemas.microsoft.com/office/drawing/2014/main" id="{B0838AE4-6289-4239-863B-F8B0E41682F2}"/>
              </a:ext>
            </a:extLst>
          </p:cNvPr>
          <p:cNvSpPr>
            <a:spLocks noChangeArrowheads="1"/>
          </p:cNvSpPr>
          <p:nvPr/>
        </p:nvSpPr>
        <p:spPr bwMode="auto">
          <a:xfrm>
            <a:off x="2422525" y="5499100"/>
            <a:ext cx="166528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uz" altLang="en-US">
                <a:solidFill>
                  <a:srgbClr val="000000"/>
                </a:solidFill>
                <a:latin typeface="Verdana" panose="020B0604030504040204" pitchFamily="34" charset="0"/>
              </a:rPr>
              <a:t>LCD monitor</a:t>
            </a:r>
          </a:p>
        </p:txBody>
      </p:sp>
      <p:sp>
        <p:nvSpPr>
          <p:cNvPr id="17420" name="Прямоугольник 16">
            <a:extLst>
              <a:ext uri="{FF2B5EF4-FFF2-40B4-BE49-F238E27FC236}">
                <a16:creationId xmlns:a16="http://schemas.microsoft.com/office/drawing/2014/main" id="{9D92130A-B8A0-45B9-9937-CC1004BFDE3B}"/>
              </a:ext>
            </a:extLst>
          </p:cNvPr>
          <p:cNvSpPr>
            <a:spLocks noChangeArrowheads="1"/>
          </p:cNvSpPr>
          <p:nvPr/>
        </p:nvSpPr>
        <p:spPr bwMode="auto">
          <a:xfrm>
            <a:off x="2195515" y="3568700"/>
            <a:ext cx="17557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uz" altLang="en-US">
                <a:solidFill>
                  <a:srgbClr val="000000"/>
                </a:solidFill>
                <a:latin typeface="Verdana" panose="020B0604030504040204" pitchFamily="34" charset="0"/>
              </a:rPr>
              <a:t>CRT monitor</a:t>
            </a:r>
          </a:p>
        </p:txBody>
      </p:sp>
      <p:pic>
        <p:nvPicPr>
          <p:cNvPr id="17421" name="Picture 2" descr="1100DF">
            <a:extLst>
              <a:ext uri="{FF2B5EF4-FFF2-40B4-BE49-F238E27FC236}">
                <a16:creationId xmlns:a16="http://schemas.microsoft.com/office/drawing/2014/main" id="{9C002245-684B-4F9D-A454-1F4BEFDE694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9425" y="2998788"/>
            <a:ext cx="1512888" cy="1433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endParaRPr lang="ru-RU"/>
          </a:p>
        </p:txBody>
      </p:sp>
      <p:sp>
        <p:nvSpPr>
          <p:cNvPr id="3" name="Объект 2"/>
          <p:cNvSpPr>
            <a:spLocks noGrp="1"/>
          </p:cNvSpPr>
          <p:nvPr>
            <p:ph idx="1"/>
          </p:nvPr>
        </p:nvSpPr>
        <p:spPr/>
        <p:txBody>
          <a:bodyPr/>
          <a:lstStyle/>
          <a:p>
            <a:endParaRPr lang="ru-RU"/>
          </a:p>
        </p:txBody>
      </p:sp>
      <p:graphicFrame>
        <p:nvGraphicFramePr>
          <p:cNvPr id="4" name="Схема 3"/>
          <p:cNvGraphicFramePr/>
          <p:nvPr/>
        </p:nvGraphicFramePr>
        <p:xfrm>
          <a:off x="500034" y="214290"/>
          <a:ext cx="6929486" cy="64294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5957791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a:extLst>
              <a:ext uri="{FF2B5EF4-FFF2-40B4-BE49-F238E27FC236}">
                <a16:creationId xmlns:a16="http://schemas.microsoft.com/office/drawing/2014/main" id="{8AC9FC8E-BD38-4237-B531-65E7C2FBFC50}"/>
              </a:ext>
            </a:extLst>
          </p:cNvPr>
          <p:cNvSpPr>
            <a:spLocks noGrp="1" noChangeArrowheads="1"/>
          </p:cNvSpPr>
          <p:nvPr>
            <p:ph type="title"/>
          </p:nvPr>
        </p:nvSpPr>
        <p:spPr>
          <a:xfrm>
            <a:off x="552450" y="-9525"/>
            <a:ext cx="8229600" cy="1143000"/>
          </a:xfrm>
        </p:spPr>
        <p:txBody>
          <a:bodyPr>
            <a:normAutofit fontScale="90000"/>
          </a:bodyPr>
          <a:lstStyle/>
          <a:p>
            <a:pPr>
              <a:defRPr/>
            </a:pPr>
            <a:r>
              <a:rPr lang="uz" sz="6000" dirty="0">
                <a:solidFill>
                  <a:schemeClr val="accent1">
                    <a:lumMod val="75000"/>
                  </a:schemeClr>
                </a:solidFill>
              </a:rPr>
              <a:t>Monitor tasnifi:</a:t>
            </a:r>
          </a:p>
        </p:txBody>
      </p:sp>
      <p:sp>
        <p:nvSpPr>
          <p:cNvPr id="18435" name="Text Box 6">
            <a:extLst>
              <a:ext uri="{FF2B5EF4-FFF2-40B4-BE49-F238E27FC236}">
                <a16:creationId xmlns:a16="http://schemas.microsoft.com/office/drawing/2014/main" id="{1F0A4E25-6F0C-4DC7-8E05-1CC27D01B6CF}"/>
              </a:ext>
            </a:extLst>
          </p:cNvPr>
          <p:cNvSpPr txBox="1">
            <a:spLocks noChangeArrowheads="1"/>
          </p:cNvSpPr>
          <p:nvPr/>
        </p:nvSpPr>
        <p:spPr bwMode="auto">
          <a:xfrm>
            <a:off x="250825" y="1506540"/>
            <a:ext cx="8058150" cy="769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9pPr>
          </a:lstStyle>
          <a:p>
            <a:pPr eaLnBrk="1" hangingPunct="1">
              <a:spcBef>
                <a:spcPct val="50000"/>
              </a:spcBef>
              <a:buClrTx/>
              <a:buSzTx/>
              <a:buFontTx/>
              <a:buNone/>
            </a:pPr>
            <a:r>
              <a:rPr lang="uz" altLang="en-US" sz="4400">
                <a:latin typeface="Arial" panose="020B0604020202020204" pitchFamily="34" charset="0"/>
              </a:rPr>
              <a:t> </a:t>
            </a:r>
          </a:p>
        </p:txBody>
      </p:sp>
      <p:sp>
        <p:nvSpPr>
          <p:cNvPr id="18436" name="Прямоугольник 1">
            <a:extLst>
              <a:ext uri="{FF2B5EF4-FFF2-40B4-BE49-F238E27FC236}">
                <a16:creationId xmlns:a16="http://schemas.microsoft.com/office/drawing/2014/main" id="{FDABE2B7-F65B-426D-BE64-E0FF2E8B1061}"/>
              </a:ext>
            </a:extLst>
          </p:cNvPr>
          <p:cNvSpPr>
            <a:spLocks noChangeArrowheads="1"/>
          </p:cNvSpPr>
          <p:nvPr/>
        </p:nvSpPr>
        <p:spPr bwMode="auto">
          <a:xfrm>
            <a:off x="382590" y="1628775"/>
            <a:ext cx="8569325" cy="1754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just" eaLnBrk="1" hangingPunct="1"/>
            <a:r>
              <a:rPr lang="uz" altLang="en-US" b="1"/>
              <a:t>rastr </a:t>
            </a:r>
            <a:r>
              <a:rPr lang="uz" altLang="en-US"/>
              <a:t>(televidenie) printsipi tasvirni alohida elementlardan tashkil topgan gorizontal chiziqlarga ajratishdan iborat.</a:t>
            </a:r>
          </a:p>
          <a:p>
            <a:pPr algn="just" eaLnBrk="1" hangingPunct="1"/>
            <a:endParaRPr lang="ru-RU" altLang="en-US" i="1" u="sng"/>
          </a:p>
          <a:p>
            <a:pPr algn="just" eaLnBrk="1" hangingPunct="1"/>
            <a:r>
              <a:rPr lang="uz" altLang="en-US"/>
              <a:t>ekranda displey grafikalarini ular bo'ylab nurning davriy harakati natijasida hosil bo'lgan chiziqlar sifatida </a:t>
            </a:r>
            <a:r>
              <a:rPr lang="uz" altLang="en-US" b="1"/>
              <a:t>ko'rsatadi .</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a:extLst>
              <a:ext uri="{FF2B5EF4-FFF2-40B4-BE49-F238E27FC236}">
                <a16:creationId xmlns:a16="http://schemas.microsoft.com/office/drawing/2014/main" id="{D1004B0C-FC23-4667-9896-4A7DB20E08B7}"/>
              </a:ext>
            </a:extLst>
          </p:cNvPr>
          <p:cNvSpPr>
            <a:spLocks noGrp="1" noChangeArrowheads="1"/>
          </p:cNvSpPr>
          <p:nvPr>
            <p:ph type="title"/>
          </p:nvPr>
        </p:nvSpPr>
        <p:spPr>
          <a:xfrm>
            <a:off x="552450" y="-9525"/>
            <a:ext cx="8229600" cy="1143000"/>
          </a:xfrm>
        </p:spPr>
        <p:txBody>
          <a:bodyPr>
            <a:normAutofit fontScale="90000"/>
          </a:bodyPr>
          <a:lstStyle/>
          <a:p>
            <a:pPr>
              <a:defRPr/>
            </a:pPr>
            <a:r>
              <a:rPr lang="uz" sz="6000" dirty="0">
                <a:solidFill>
                  <a:schemeClr val="accent1">
                    <a:lumMod val="75000"/>
                  </a:schemeClr>
                </a:solidFill>
              </a:rPr>
              <a:t>Monitor tasnifi:</a:t>
            </a:r>
          </a:p>
        </p:txBody>
      </p:sp>
      <p:sp>
        <p:nvSpPr>
          <p:cNvPr id="19459" name="Text Box 6">
            <a:extLst>
              <a:ext uri="{FF2B5EF4-FFF2-40B4-BE49-F238E27FC236}">
                <a16:creationId xmlns:a16="http://schemas.microsoft.com/office/drawing/2014/main" id="{25A4577D-DA27-47E8-B67E-132DA8390DD5}"/>
              </a:ext>
            </a:extLst>
          </p:cNvPr>
          <p:cNvSpPr txBox="1">
            <a:spLocks noChangeArrowheads="1"/>
          </p:cNvSpPr>
          <p:nvPr/>
        </p:nvSpPr>
        <p:spPr bwMode="auto">
          <a:xfrm>
            <a:off x="1506538" y="1443040"/>
            <a:ext cx="8056562" cy="1785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9pPr>
          </a:lstStyle>
          <a:p>
            <a:pPr eaLnBrk="1" hangingPunct="1">
              <a:spcBef>
                <a:spcPct val="50000"/>
              </a:spcBef>
              <a:buClrTx/>
              <a:buSzTx/>
              <a:buFontTx/>
              <a:buNone/>
            </a:pPr>
            <a:r>
              <a:rPr lang="uz" altLang="en-US" sz="4400">
                <a:latin typeface="Arial" panose="020B0604020202020204" pitchFamily="34" charset="0"/>
              </a:rPr>
              <a:t> </a:t>
            </a:r>
            <a:r>
              <a:rPr lang="uz" altLang="en-US" sz="4400" u="sng">
                <a:latin typeface="Arial" panose="020B0604020202020204" pitchFamily="34" charset="0"/>
              </a:rPr>
              <a:t>Rang bo'yicha </a:t>
            </a:r>
            <a:r>
              <a:rPr lang="uz" altLang="en-US" sz="4400">
                <a:latin typeface="Arial" panose="020B0604020202020204" pitchFamily="34" charset="0"/>
              </a:rPr>
              <a:t>:</a:t>
            </a:r>
          </a:p>
          <a:p>
            <a:pPr eaLnBrk="1" hangingPunct="1">
              <a:spcBef>
                <a:spcPct val="50000"/>
              </a:spcBef>
              <a:buClrTx/>
              <a:buSzTx/>
              <a:buFontTx/>
              <a:buNone/>
            </a:pPr>
            <a:endParaRPr lang="ru-RU" altLang="en-US" sz="4400">
              <a:latin typeface="Arial" panose="020B0604020202020204" pitchFamily="34" charset="0"/>
            </a:endParaRPr>
          </a:p>
        </p:txBody>
      </p:sp>
      <p:sp>
        <p:nvSpPr>
          <p:cNvPr id="19460" name="Text Box 7">
            <a:extLst>
              <a:ext uri="{FF2B5EF4-FFF2-40B4-BE49-F238E27FC236}">
                <a16:creationId xmlns:a16="http://schemas.microsoft.com/office/drawing/2014/main" id="{E9E91273-9FF1-4227-BF26-A605F5DAD5A1}"/>
              </a:ext>
            </a:extLst>
          </p:cNvPr>
          <p:cNvSpPr txBox="1">
            <a:spLocks noChangeArrowheads="1"/>
          </p:cNvSpPr>
          <p:nvPr/>
        </p:nvSpPr>
        <p:spPr bwMode="auto">
          <a:xfrm>
            <a:off x="4592638" y="2370140"/>
            <a:ext cx="4464050" cy="2262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9pPr>
          </a:lstStyle>
          <a:p>
            <a:pPr eaLnBrk="1" hangingPunct="1">
              <a:spcBef>
                <a:spcPct val="50000"/>
              </a:spcBef>
              <a:buClrTx/>
              <a:buSzTx/>
              <a:buFontTx/>
              <a:buNone/>
            </a:pPr>
            <a:r>
              <a:rPr lang="uz" altLang="en-US" sz="3600">
                <a:latin typeface="Arial" panose="020B0604020202020204" pitchFamily="34" charset="0"/>
              </a:rPr>
              <a:t>2. Monoxrom</a:t>
            </a:r>
          </a:p>
          <a:p>
            <a:pPr algn="just" eaLnBrk="1" hangingPunct="1">
              <a:spcBef>
                <a:spcPct val="50000"/>
              </a:spcBef>
              <a:buClrTx/>
              <a:buSzTx/>
              <a:buFontTx/>
              <a:buNone/>
            </a:pPr>
            <a:r>
              <a:rPr lang="uz" altLang="en-US" sz="1400" i="1">
                <a:latin typeface="Arial" panose="020B0604020202020204" pitchFamily="34" charset="0"/>
              </a:rPr>
              <a:t>Monoxrom monitorlar </a:t>
            </a:r>
            <a:r>
              <a:rPr lang="uz" altLang="en-US" sz="1400">
                <a:latin typeface="Arial" panose="020B0604020202020204" pitchFamily="34" charset="0"/>
              </a:rPr>
              <a:t>rangli monitorlarga qaraganda ancha arzon, aniqroq tasvirlar va yuqori piksellar sonini taklif qiladi, kul rangning o‘nlab soyalarini aks ettira oladi va inson salomatligiga kamroq zarar keltiradi. Shu sababli ko'plab professional dasturchilar ularni afzal ko'rishadi.</a:t>
            </a:r>
          </a:p>
        </p:txBody>
      </p:sp>
      <p:sp>
        <p:nvSpPr>
          <p:cNvPr id="19461" name="Text Box 7">
            <a:extLst>
              <a:ext uri="{FF2B5EF4-FFF2-40B4-BE49-F238E27FC236}">
                <a16:creationId xmlns:a16="http://schemas.microsoft.com/office/drawing/2014/main" id="{3E64986B-5AF4-4767-BD24-F6C287CB498C}"/>
              </a:ext>
            </a:extLst>
          </p:cNvPr>
          <p:cNvSpPr txBox="1">
            <a:spLocks noChangeArrowheads="1"/>
          </p:cNvSpPr>
          <p:nvPr/>
        </p:nvSpPr>
        <p:spPr bwMode="auto">
          <a:xfrm>
            <a:off x="468313" y="2420940"/>
            <a:ext cx="3275012"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9pPr>
          </a:lstStyle>
          <a:p>
            <a:pPr eaLnBrk="1" hangingPunct="1">
              <a:spcBef>
                <a:spcPct val="50000"/>
              </a:spcBef>
              <a:buClrTx/>
              <a:buSzTx/>
              <a:buFontTx/>
              <a:buNone/>
            </a:pPr>
            <a:r>
              <a:rPr lang="uz" altLang="en-US" sz="3600">
                <a:latin typeface="Arial" panose="020B0604020202020204" pitchFamily="34" charset="0"/>
              </a:rPr>
              <a:t> 1. Rangli</a:t>
            </a:r>
          </a:p>
          <a:p>
            <a:pPr eaLnBrk="1" hangingPunct="1">
              <a:spcBef>
                <a:spcPct val="50000"/>
              </a:spcBef>
              <a:buClrTx/>
              <a:buSzTx/>
              <a:buFontTx/>
              <a:buNone/>
            </a:pPr>
            <a:endParaRPr lang="ru-RU" altLang="en-US" sz="1200">
              <a:latin typeface="Arial" panose="020B0604020202020204" pitchFamily="34" charset="0"/>
            </a:endParaRPr>
          </a:p>
        </p:txBody>
      </p:sp>
      <p:pic>
        <p:nvPicPr>
          <p:cNvPr id="19462" name="Picture 2" descr="Картинки по запросу цветные и монохромные мониторы">
            <a:extLst>
              <a:ext uri="{FF2B5EF4-FFF2-40B4-BE49-F238E27FC236}">
                <a16:creationId xmlns:a16="http://schemas.microsoft.com/office/drawing/2014/main" id="{1763D9FC-CBEE-4D1C-999F-AA0735BFAD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0115" y="4868863"/>
            <a:ext cx="2255837" cy="166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3" name="Picture 6" descr="Картинки по запросу цветные и монохромные мониторы">
            <a:extLst>
              <a:ext uri="{FF2B5EF4-FFF2-40B4-BE49-F238E27FC236}">
                <a16:creationId xmlns:a16="http://schemas.microsoft.com/office/drawing/2014/main" id="{92A931B8-3924-4D3C-BBAD-BB77721005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67400" y="4724402"/>
            <a:ext cx="2433638" cy="1884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a:extLst>
              <a:ext uri="{FF2B5EF4-FFF2-40B4-BE49-F238E27FC236}">
                <a16:creationId xmlns:a16="http://schemas.microsoft.com/office/drawing/2014/main" id="{024C205A-FDEE-4D8B-8FDF-C511F580D0DC}"/>
              </a:ext>
            </a:extLst>
          </p:cNvPr>
          <p:cNvSpPr>
            <a:spLocks noGrp="1" noChangeArrowheads="1"/>
          </p:cNvSpPr>
          <p:nvPr>
            <p:ph type="title"/>
          </p:nvPr>
        </p:nvSpPr>
        <p:spPr>
          <a:xfrm>
            <a:off x="552450" y="-9525"/>
            <a:ext cx="8229600" cy="1143000"/>
          </a:xfrm>
        </p:spPr>
        <p:txBody>
          <a:bodyPr>
            <a:normAutofit fontScale="90000"/>
          </a:bodyPr>
          <a:lstStyle/>
          <a:p>
            <a:pPr>
              <a:defRPr/>
            </a:pPr>
            <a:r>
              <a:rPr lang="uz" sz="6000" dirty="0">
                <a:solidFill>
                  <a:schemeClr val="accent1">
                    <a:lumMod val="75000"/>
                  </a:schemeClr>
                </a:solidFill>
              </a:rPr>
              <a:t>Monitor tasnifi:</a:t>
            </a:r>
          </a:p>
        </p:txBody>
      </p:sp>
      <p:sp>
        <p:nvSpPr>
          <p:cNvPr id="20483" name="Text Box 6">
            <a:extLst>
              <a:ext uri="{FF2B5EF4-FFF2-40B4-BE49-F238E27FC236}">
                <a16:creationId xmlns:a16="http://schemas.microsoft.com/office/drawing/2014/main" id="{323D69E9-E0D8-4588-A333-595C2714F21B}"/>
              </a:ext>
            </a:extLst>
          </p:cNvPr>
          <p:cNvSpPr txBox="1">
            <a:spLocks noChangeArrowheads="1"/>
          </p:cNvSpPr>
          <p:nvPr/>
        </p:nvSpPr>
        <p:spPr bwMode="auto">
          <a:xfrm>
            <a:off x="1476377" y="1268415"/>
            <a:ext cx="8056563" cy="1785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9pPr>
          </a:lstStyle>
          <a:p>
            <a:pPr eaLnBrk="1" hangingPunct="1">
              <a:spcBef>
                <a:spcPct val="50000"/>
              </a:spcBef>
              <a:buClrTx/>
              <a:buSzTx/>
              <a:buFontTx/>
              <a:buNone/>
            </a:pPr>
            <a:r>
              <a:rPr lang="uz" altLang="en-US" sz="4400">
                <a:latin typeface="Arial" panose="020B0604020202020204" pitchFamily="34" charset="0"/>
              </a:rPr>
              <a:t> </a:t>
            </a:r>
            <a:r>
              <a:rPr lang="uz" altLang="en-US" sz="4400" u="sng">
                <a:latin typeface="Arial" panose="020B0604020202020204" pitchFamily="34" charset="0"/>
              </a:rPr>
              <a:t>Video signal </a:t>
            </a:r>
            <a:r>
              <a:rPr lang="uz" altLang="en-US" sz="4400">
                <a:latin typeface="Arial" panose="020B0604020202020204" pitchFamily="34" charset="0"/>
              </a:rPr>
              <a:t>:</a:t>
            </a:r>
          </a:p>
          <a:p>
            <a:pPr eaLnBrk="1" hangingPunct="1">
              <a:spcBef>
                <a:spcPct val="50000"/>
              </a:spcBef>
              <a:buClrTx/>
              <a:buSzTx/>
              <a:buFontTx/>
              <a:buNone/>
            </a:pPr>
            <a:endParaRPr lang="ru-RU" altLang="en-US" sz="4400">
              <a:latin typeface="Arial" panose="020B0604020202020204" pitchFamily="34" charset="0"/>
            </a:endParaRPr>
          </a:p>
        </p:txBody>
      </p:sp>
      <p:sp>
        <p:nvSpPr>
          <p:cNvPr id="20484" name="Text Box 7">
            <a:extLst>
              <a:ext uri="{FF2B5EF4-FFF2-40B4-BE49-F238E27FC236}">
                <a16:creationId xmlns:a16="http://schemas.microsoft.com/office/drawing/2014/main" id="{FE43E5B1-0CAD-4082-B94F-F095D81BD09A}"/>
              </a:ext>
            </a:extLst>
          </p:cNvPr>
          <p:cNvSpPr txBox="1">
            <a:spLocks noChangeArrowheads="1"/>
          </p:cNvSpPr>
          <p:nvPr/>
        </p:nvSpPr>
        <p:spPr bwMode="auto">
          <a:xfrm>
            <a:off x="4676775" y="2492375"/>
            <a:ext cx="4464050" cy="2154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9pPr>
          </a:lstStyle>
          <a:p>
            <a:pPr eaLnBrk="1" hangingPunct="1">
              <a:spcBef>
                <a:spcPct val="50000"/>
              </a:spcBef>
              <a:buClrTx/>
              <a:buSzTx/>
              <a:buFontTx/>
              <a:buNone/>
            </a:pPr>
            <a:r>
              <a:rPr lang="uz" altLang="en-US" sz="3600">
                <a:latin typeface="Arial" panose="020B0604020202020204" pitchFamily="34" charset="0"/>
              </a:rPr>
              <a:t>2. Analog</a:t>
            </a:r>
          </a:p>
          <a:p>
            <a:pPr>
              <a:spcBef>
                <a:spcPct val="0"/>
              </a:spcBef>
              <a:buClrTx/>
              <a:buSzTx/>
              <a:buFontTx/>
              <a:buNone/>
            </a:pPr>
            <a:endParaRPr lang="ru-RU" altLang="en-US" sz="1400" b="1">
              <a:latin typeface="Arial" panose="020B0604020202020204" pitchFamily="34" charset="0"/>
            </a:endParaRPr>
          </a:p>
          <a:p>
            <a:pPr algn="just">
              <a:spcBef>
                <a:spcPct val="0"/>
              </a:spcBef>
              <a:buClrTx/>
              <a:buSzTx/>
              <a:buFontTx/>
              <a:buNone/>
            </a:pPr>
            <a:r>
              <a:rPr lang="uz" altLang="en-US" sz="1400" b="1">
                <a:latin typeface="Arial" panose="020B0604020202020204" pitchFamily="34" charset="0"/>
              </a:rPr>
              <a:t>Analog monitor </a:t>
            </a:r>
            <a:r>
              <a:rPr lang="uz" altLang="en-US" sz="1400">
                <a:latin typeface="Arial" panose="020B0604020202020204" pitchFamily="34" charset="0"/>
              </a:rPr>
              <a:t>- bu video adapterdan analog signalni qabul qila oladigan monitor. Bu turli xil ranglarning cheksiz diapazonini ko'rsatishga imkon beradi.</a:t>
            </a:r>
          </a:p>
          <a:p>
            <a:pPr algn="just">
              <a:spcBef>
                <a:spcPct val="0"/>
              </a:spcBef>
              <a:buClrTx/>
              <a:buSzTx/>
              <a:buFontTx/>
              <a:buNone/>
            </a:pPr>
            <a:r>
              <a:rPr lang="uz" altLang="en-US" sz="1400">
                <a:latin typeface="Arial" panose="020B0604020202020204" pitchFamily="34" charset="0"/>
              </a:rPr>
              <a:t>Ko'pgina CRT monitorlari analog, tekis panelli displeylar esa raqamli.</a:t>
            </a:r>
          </a:p>
        </p:txBody>
      </p:sp>
      <p:sp>
        <p:nvSpPr>
          <p:cNvPr id="20485" name="Text Box 7">
            <a:extLst>
              <a:ext uri="{FF2B5EF4-FFF2-40B4-BE49-F238E27FC236}">
                <a16:creationId xmlns:a16="http://schemas.microsoft.com/office/drawing/2014/main" id="{E40965AD-60AD-4652-9E8C-0380A960F3ED}"/>
              </a:ext>
            </a:extLst>
          </p:cNvPr>
          <p:cNvSpPr txBox="1">
            <a:spLocks noChangeArrowheads="1"/>
          </p:cNvSpPr>
          <p:nvPr/>
        </p:nvSpPr>
        <p:spPr bwMode="auto">
          <a:xfrm>
            <a:off x="468313" y="2420938"/>
            <a:ext cx="3275012" cy="290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9pPr>
          </a:lstStyle>
          <a:p>
            <a:pPr eaLnBrk="1" hangingPunct="1">
              <a:spcBef>
                <a:spcPct val="50000"/>
              </a:spcBef>
              <a:buClrTx/>
              <a:buSzTx/>
              <a:buFontTx/>
              <a:buNone/>
            </a:pPr>
            <a:r>
              <a:rPr lang="uz" altLang="en-US" sz="3600">
                <a:latin typeface="Arial" panose="020B0604020202020204" pitchFamily="34" charset="0"/>
              </a:rPr>
              <a:t> 1. Raqamli</a:t>
            </a:r>
          </a:p>
          <a:p>
            <a:pPr algn="just" eaLnBrk="1" hangingPunct="1">
              <a:spcBef>
                <a:spcPct val="50000"/>
              </a:spcBef>
              <a:buClrTx/>
              <a:buSzTx/>
              <a:buFontTx/>
              <a:buNone/>
            </a:pPr>
            <a:r>
              <a:rPr lang="uz" altLang="en-US" sz="1400" b="1">
                <a:latin typeface="Arial" panose="020B0604020202020204" pitchFamily="34" charset="0"/>
              </a:rPr>
              <a:t>Raqamli monitorlar ostida</a:t>
            </a:r>
          </a:p>
          <a:p>
            <a:pPr algn="just" eaLnBrk="1" hangingPunct="1">
              <a:spcBef>
                <a:spcPct val="50000"/>
              </a:spcBef>
              <a:buClrTx/>
              <a:buSzTx/>
              <a:buFontTx/>
              <a:buNone/>
            </a:pPr>
            <a:r>
              <a:rPr lang="uz" altLang="en-US" sz="1400">
                <a:latin typeface="Arial" panose="020B0604020202020204" pitchFamily="34" charset="0"/>
              </a:rPr>
              <a:t>raqamli sxemalar tomonidan boshqariladigan katod-nurli trubkaga asoslangan vizual ma'lumotlarni ko'rsatish uchun qurilmalarni nazarda tutadi.</a:t>
            </a:r>
          </a:p>
          <a:p>
            <a:pPr algn="just" eaLnBrk="1" hangingPunct="1">
              <a:spcBef>
                <a:spcPct val="50000"/>
              </a:spcBef>
              <a:buClrTx/>
              <a:buSzTx/>
              <a:buFontTx/>
              <a:buNone/>
            </a:pPr>
            <a:r>
              <a:rPr lang="uz" altLang="en-US" sz="1400">
                <a:latin typeface="Arial" panose="020B0604020202020204" pitchFamily="34" charset="0"/>
              </a:rPr>
              <a:t>Raqamli monitorlarga monoxrom monitorlar va LCD monitorlar kiradi.</a:t>
            </a:r>
          </a:p>
        </p:txBody>
      </p:sp>
      <p:pic>
        <p:nvPicPr>
          <p:cNvPr id="20486" name="Picture 2" descr="Картинки по запросу аналоговые мониторы это">
            <a:extLst>
              <a:ext uri="{FF2B5EF4-FFF2-40B4-BE49-F238E27FC236}">
                <a16:creationId xmlns:a16="http://schemas.microsoft.com/office/drawing/2014/main" id="{BAB7E9B0-BADA-4A6E-A23D-763111A2AB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70075" y="5308600"/>
            <a:ext cx="1549400" cy="154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7" name="Picture 4" descr="Картинки по запросу мониторы это">
            <a:extLst>
              <a:ext uri="{FF2B5EF4-FFF2-40B4-BE49-F238E27FC236}">
                <a16:creationId xmlns:a16="http://schemas.microsoft.com/office/drawing/2014/main" id="{E9A16333-50D3-4DC9-B45C-3C0C3CAC8B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75275" y="4868865"/>
            <a:ext cx="3067050" cy="159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ext Box 2">
            <a:extLst>
              <a:ext uri="{FF2B5EF4-FFF2-40B4-BE49-F238E27FC236}">
                <a16:creationId xmlns:a16="http://schemas.microsoft.com/office/drawing/2014/main" id="{D4025DD6-9C3A-425A-9CBD-5CF3F7515220}"/>
              </a:ext>
            </a:extLst>
          </p:cNvPr>
          <p:cNvSpPr txBox="1">
            <a:spLocks noChangeArrowheads="1"/>
          </p:cNvSpPr>
          <p:nvPr/>
        </p:nvSpPr>
        <p:spPr bwMode="auto">
          <a:xfrm>
            <a:off x="323852" y="260352"/>
            <a:ext cx="8075613" cy="409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type="none" w="sm" len="sm"/>
                <a:tailEnd type="none" w="sm" len="sm"/>
              </a14:hiddenLine>
            </a:ext>
          </a:extLst>
        </p:spPr>
        <p:txBody>
          <a:bodyPr>
            <a:spAutoFit/>
          </a:bodyPr>
          <a:lstStyle>
            <a:lvl1pPr defTabSz="666750">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defRPr>
            </a:lvl1pPr>
            <a:lvl2pPr marL="742950" indent="-285750" defTabSz="666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defRPr>
            </a:lvl2pPr>
            <a:lvl3pPr marL="1143000" indent="-228600" defTabSz="66675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defRPr>
            </a:lvl3pPr>
            <a:lvl4pPr marL="1600200" indent="-228600" defTabSz="66675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defRPr>
            </a:lvl4pPr>
            <a:lvl5pPr marL="2057400" indent="-228600" defTabSz="66675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5pPr>
            <a:lvl6pPr marL="2514600" indent="-228600" defTabSz="66675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6pPr>
            <a:lvl7pPr marL="2971800" indent="-228600" defTabSz="66675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7pPr>
            <a:lvl8pPr marL="3429000" indent="-228600" defTabSz="66675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8pPr>
            <a:lvl9pPr marL="3886200" indent="-228600" defTabSz="66675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9pPr>
          </a:lstStyle>
          <a:p>
            <a:pPr algn="ctr">
              <a:spcBef>
                <a:spcPct val="0"/>
              </a:spcBef>
              <a:buClrTx/>
              <a:buSzTx/>
              <a:buFontTx/>
              <a:buNone/>
            </a:pPr>
            <a:r>
              <a:rPr lang="uz" altLang="en-US" sz="4000" b="1">
                <a:latin typeface="Times New Roman" panose="02020603050405020304" pitchFamily="18" charset="0"/>
              </a:rPr>
              <a:t>Video adapter (video karta)</a:t>
            </a:r>
            <a:endParaRPr lang="ru-RU" altLang="en-US" sz="3200">
              <a:latin typeface="Times New Roman" panose="02020603050405020304" pitchFamily="18" charset="0"/>
            </a:endParaRPr>
          </a:p>
          <a:p>
            <a:pPr>
              <a:spcBef>
                <a:spcPct val="0"/>
              </a:spcBef>
              <a:buClrTx/>
              <a:buSzTx/>
              <a:buFontTx/>
              <a:buNone/>
            </a:pPr>
            <a:r>
              <a:rPr lang="uz" altLang="en-US" sz="2000">
                <a:latin typeface="Times New Roman" panose="02020603050405020304" pitchFamily="18" charset="0"/>
              </a:rPr>
              <a:t> </a:t>
            </a:r>
          </a:p>
          <a:p>
            <a:pPr algn="just">
              <a:spcBef>
                <a:spcPct val="0"/>
              </a:spcBef>
              <a:buClrTx/>
              <a:buSzTx/>
              <a:buFontTx/>
              <a:buNone/>
            </a:pPr>
            <a:r>
              <a:rPr lang="uz" altLang="en-US" sz="2000">
                <a:latin typeface="Arial" panose="020B0604020202020204" pitchFamily="34" charset="0"/>
              </a:rPr>
              <a:t> Monitor </a:t>
            </a:r>
            <a:r>
              <a:rPr lang="uz" altLang="en-US" sz="1600" b="1">
                <a:latin typeface="Arial" panose="020B0604020202020204" pitchFamily="34" charset="0"/>
              </a:rPr>
              <a:t>video adapter </a:t>
            </a:r>
            <a:r>
              <a:rPr lang="uz" altLang="en-US" sz="1600">
                <a:latin typeface="Arial" panose="020B0604020202020204" pitchFamily="34" charset="0"/>
              </a:rPr>
              <a:t>( </a:t>
            </a:r>
            <a:r>
              <a:rPr lang="uz" altLang="en-US" sz="1600" b="1">
                <a:latin typeface="Arial" panose="020B0604020202020204" pitchFamily="34" charset="0"/>
              </a:rPr>
              <a:t>yoki video karta ) </a:t>
            </a:r>
            <a:r>
              <a:rPr lang="uz" altLang="en-US" sz="1600">
                <a:latin typeface="Arial" panose="020B0604020202020204" pitchFamily="34" charset="0"/>
              </a:rPr>
              <a:t>deb ataladigan maxsus plata tomonidan boshqariladi . Monitor bilan birgalikda video karta shaxsiy kompyuterning video quyi tizimini yaratadi. Dastlabki kompyuterlarda video karta yo'q edi.</a:t>
            </a:r>
          </a:p>
          <a:p>
            <a:pPr algn="just">
              <a:spcBef>
                <a:spcPct val="0"/>
              </a:spcBef>
              <a:buClrTx/>
              <a:buSzTx/>
              <a:buFontTx/>
              <a:buNone/>
            </a:pPr>
            <a:r>
              <a:rPr lang="uz" altLang="en-US" sz="1600">
                <a:latin typeface="Arial" panose="020B0604020202020204" pitchFamily="34" charset="0"/>
              </a:rPr>
              <a:t>Video adapter - bu anakartdagi ma'lum bir uyaga o'rnatilgan alohida kengaytirish kartasi (zamonaviy shaxsiy kompyuterlarda bu AGP uyasi).</a:t>
            </a:r>
          </a:p>
          <a:p>
            <a:pPr algn="just">
              <a:spcBef>
                <a:spcPct val="0"/>
              </a:spcBef>
              <a:buClrTx/>
              <a:buSzTx/>
              <a:buFontTx/>
              <a:buNone/>
            </a:pPr>
            <a:r>
              <a:rPr lang="uz" altLang="en-US" sz="1600">
                <a:latin typeface="Arial" panose="020B0604020202020204" pitchFamily="34" charset="0"/>
              </a:rPr>
              <a:t> </a:t>
            </a:r>
            <a:r>
              <a:rPr lang="uz" altLang="en-US" sz="1600" b="1">
                <a:latin typeface="Arial" panose="020B0604020202020204" pitchFamily="34" charset="0"/>
              </a:rPr>
              <a:t>Video adapter </a:t>
            </a:r>
            <a:r>
              <a:rPr lang="uz" altLang="en-US" sz="1600" u="sng">
                <a:latin typeface="Arial" panose="020B0604020202020204" pitchFamily="34" charset="0"/>
              </a:rPr>
              <a:t>video kontroller </a:t>
            </a:r>
            <a:r>
              <a:rPr lang="uz" altLang="en-US" sz="1600">
                <a:latin typeface="Arial" panose="020B0604020202020204" pitchFamily="34" charset="0"/>
              </a:rPr>
              <a:t>, </a:t>
            </a:r>
            <a:r>
              <a:rPr lang="uz" altLang="en-US" sz="1600" u="sng">
                <a:latin typeface="Arial" panose="020B0604020202020204" pitchFamily="34" charset="0"/>
              </a:rPr>
              <a:t>video protsessor </a:t>
            </a:r>
            <a:r>
              <a:rPr lang="uz" altLang="en-US" sz="1600">
                <a:latin typeface="Arial" panose="020B0604020202020204" pitchFamily="34" charset="0"/>
              </a:rPr>
              <a:t>va </a:t>
            </a:r>
            <a:r>
              <a:rPr lang="uz" altLang="en-US" sz="1600" u="sng">
                <a:latin typeface="Arial" panose="020B0604020202020204" pitchFamily="34" charset="0"/>
              </a:rPr>
              <a:t>video xotira </a:t>
            </a:r>
            <a:r>
              <a:rPr lang="uz" altLang="en-US" sz="1600">
                <a:latin typeface="Arial" panose="020B0604020202020204" pitchFamily="34" charset="0"/>
              </a:rPr>
              <a:t>vazifalarini bajaradi .</a:t>
            </a:r>
          </a:p>
          <a:p>
            <a:pPr algn="just">
              <a:spcBef>
                <a:spcPct val="0"/>
              </a:spcBef>
              <a:buClrTx/>
              <a:buSzTx/>
              <a:buFontTx/>
              <a:buNone/>
            </a:pPr>
            <a:r>
              <a:rPr lang="uz" altLang="en-US" sz="1600">
                <a:latin typeface="Arial" panose="020B0604020202020204" pitchFamily="34" charset="0"/>
              </a:rPr>
              <a:t> </a:t>
            </a:r>
          </a:p>
          <a:p>
            <a:pPr algn="just">
              <a:spcBef>
                <a:spcPct val="0"/>
              </a:spcBef>
              <a:buClrTx/>
              <a:buSzTx/>
              <a:buFontTx/>
              <a:buNone/>
            </a:pPr>
            <a:r>
              <a:rPr lang="uz" altLang="en-US" sz="1600" b="1">
                <a:latin typeface="Arial" panose="020B0604020202020204" pitchFamily="34" charset="0"/>
              </a:rPr>
              <a:t>video adapterning </a:t>
            </a:r>
            <a:r>
              <a:rPr lang="uz" altLang="en-US" sz="1600">
                <a:latin typeface="Arial" panose="020B0604020202020204" pitchFamily="34" charset="0"/>
              </a:rPr>
              <a:t>ichki xotirasida saqlanadi , bu </a:t>
            </a:r>
            <a:r>
              <a:rPr lang="uz" altLang="en-US" sz="1600" b="1">
                <a:latin typeface="Arial" panose="020B0604020202020204" pitchFamily="34" charset="0"/>
              </a:rPr>
              <a:t>video xotira </a:t>
            </a:r>
            <a:r>
              <a:rPr lang="uz" altLang="en-US" sz="1600">
                <a:latin typeface="Arial" panose="020B0604020202020204" pitchFamily="34" charset="0"/>
              </a:rPr>
              <a:t>deb ataladi .</a:t>
            </a:r>
            <a:r>
              <a:rPr lang="uz" altLang="en-US" sz="2000">
                <a:latin typeface="Arial" panose="020B0604020202020204" pitchFamily="34" charset="0"/>
              </a:rPr>
              <a:t> </a:t>
            </a:r>
            <a:r>
              <a:rPr lang="uz" altLang="en-US" sz="1600">
                <a:latin typeface="Arial" panose="020B0604020202020204" pitchFamily="34" charset="0"/>
              </a:rPr>
              <a:t>Video xotirasi oddiy operativ xotira kabi protsessor uchun mavjud.</a:t>
            </a:r>
          </a:p>
        </p:txBody>
      </p:sp>
      <p:pic>
        <p:nvPicPr>
          <p:cNvPr id="21507" name="Рисунок 1">
            <a:extLst>
              <a:ext uri="{FF2B5EF4-FFF2-40B4-BE49-F238E27FC236}">
                <a16:creationId xmlns:a16="http://schemas.microsoft.com/office/drawing/2014/main" id="{F9C19C0C-C84C-44EE-8404-7FBFC22D964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124077" y="4508500"/>
            <a:ext cx="4822825" cy="2078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ext Box 2">
            <a:extLst>
              <a:ext uri="{FF2B5EF4-FFF2-40B4-BE49-F238E27FC236}">
                <a16:creationId xmlns:a16="http://schemas.microsoft.com/office/drawing/2014/main" id="{DD5EADF2-BE2B-4307-9676-34294BB4C4C3}"/>
              </a:ext>
            </a:extLst>
          </p:cNvPr>
          <p:cNvSpPr txBox="1">
            <a:spLocks noChangeArrowheads="1"/>
          </p:cNvSpPr>
          <p:nvPr/>
        </p:nvSpPr>
        <p:spPr bwMode="auto">
          <a:xfrm>
            <a:off x="250827" y="549277"/>
            <a:ext cx="8075613" cy="132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type="none" w="sm" len="sm"/>
                <a:tailEnd type="none" w="sm" len="sm"/>
              </a14:hiddenLine>
            </a:ext>
          </a:extLst>
        </p:spPr>
        <p:txBody>
          <a:bodyPr>
            <a:spAutoFit/>
          </a:bodyPr>
          <a:lstStyle>
            <a:lvl1pPr defTabSz="666750">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defRPr>
            </a:lvl1pPr>
            <a:lvl2pPr marL="742950" indent="-285750" defTabSz="666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defRPr>
            </a:lvl2pPr>
            <a:lvl3pPr marL="1143000" indent="-228600" defTabSz="66675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defRPr>
            </a:lvl3pPr>
            <a:lvl4pPr marL="1600200" indent="-228600" defTabSz="66675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defRPr>
            </a:lvl4pPr>
            <a:lvl5pPr marL="2057400" indent="-228600" defTabSz="66675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5pPr>
            <a:lvl6pPr marL="2514600" indent="-228600" defTabSz="66675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6pPr>
            <a:lvl7pPr marL="2971800" indent="-228600" defTabSz="66675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7pPr>
            <a:lvl8pPr marL="3429000" indent="-228600" defTabSz="66675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8pPr>
            <a:lvl9pPr marL="3886200" indent="-228600" defTabSz="66675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9pPr>
          </a:lstStyle>
          <a:p>
            <a:pPr algn="ctr">
              <a:spcBef>
                <a:spcPct val="0"/>
              </a:spcBef>
              <a:buClrTx/>
              <a:buSzTx/>
              <a:buFontTx/>
              <a:buNone/>
            </a:pPr>
            <a:r>
              <a:rPr lang="uz" altLang="en-US" sz="4000" b="1">
                <a:latin typeface="Times New Roman" panose="02020603050405020304" pitchFamily="18" charset="0"/>
              </a:rPr>
              <a:t>Video adapter (video karta)</a:t>
            </a:r>
            <a:endParaRPr lang="ru-RU" altLang="en-US" sz="3200">
              <a:latin typeface="Times New Roman" panose="02020603050405020304" pitchFamily="18" charset="0"/>
            </a:endParaRPr>
          </a:p>
          <a:p>
            <a:pPr>
              <a:spcBef>
                <a:spcPct val="0"/>
              </a:spcBef>
              <a:buClrTx/>
              <a:buSzTx/>
              <a:buFontTx/>
              <a:buNone/>
            </a:pPr>
            <a:r>
              <a:rPr lang="uz" altLang="en-US" sz="2000">
                <a:latin typeface="Times New Roman" panose="02020603050405020304" pitchFamily="18" charset="0"/>
              </a:rPr>
              <a:t> </a:t>
            </a:r>
          </a:p>
          <a:p>
            <a:pPr algn="just">
              <a:spcBef>
                <a:spcPct val="0"/>
              </a:spcBef>
              <a:buClrTx/>
              <a:buSzTx/>
              <a:buFontTx/>
              <a:buNone/>
            </a:pPr>
            <a:r>
              <a:rPr lang="uz" altLang="en-US" sz="2000">
                <a:latin typeface="Times New Roman" panose="02020603050405020304" pitchFamily="18" charset="0"/>
              </a:rPr>
              <a:t> </a:t>
            </a:r>
          </a:p>
        </p:txBody>
      </p:sp>
      <p:pic>
        <p:nvPicPr>
          <p:cNvPr id="22531" name="Picture 2" descr="Картинки по запросу видеокарта презентация">
            <a:extLst>
              <a:ext uri="{FF2B5EF4-FFF2-40B4-BE49-F238E27FC236}">
                <a16:creationId xmlns:a16="http://schemas.microsoft.com/office/drawing/2014/main" id="{DC5ECF1E-08C9-449E-98A3-2970D3D7FE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7813" y="1700215"/>
            <a:ext cx="5962650" cy="479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a:extLst>
              <a:ext uri="{FF2B5EF4-FFF2-40B4-BE49-F238E27FC236}">
                <a16:creationId xmlns:a16="http://schemas.microsoft.com/office/drawing/2014/main" id="{36CF2592-544C-4E86-8D22-918254587A09}"/>
              </a:ext>
            </a:extLst>
          </p:cNvPr>
          <p:cNvSpPr/>
          <p:nvPr/>
        </p:nvSpPr>
        <p:spPr>
          <a:xfrm>
            <a:off x="107950" y="1557340"/>
            <a:ext cx="8820150" cy="4708525"/>
          </a:xfrm>
          <a:prstGeom prst="rect">
            <a:avLst/>
          </a:prstGeom>
        </p:spPr>
        <p:txBody>
          <a:bodyPr>
            <a:spAutoFit/>
          </a:bodyPr>
          <a:lstStyle/>
          <a:p>
            <a:pPr indent="450215" algn="just">
              <a:defRPr/>
            </a:pPr>
            <a:r>
              <a:rPr lang="uz" sz="2000" u="sng" dirty="0"/>
              <a:t>Asosiy xususiyatlar </a:t>
            </a:r>
            <a:r>
              <a:rPr lang="uz" sz="2000" dirty="0"/>
              <a:t>:</a:t>
            </a:r>
          </a:p>
          <a:p>
            <a:pPr indent="450215" algn="just">
              <a:defRPr/>
            </a:pPr>
            <a:endParaRPr lang="ru-RU" sz="2000" dirty="0"/>
          </a:p>
          <a:p>
            <a:pPr marL="342900" indent="-342900" algn="just">
              <a:buFont typeface="Times New Roman" panose="02020603050405020304" pitchFamily="18" charset="0"/>
              <a:buChar char="−"/>
              <a:tabLst>
                <a:tab pos="228600" algn="l"/>
                <a:tab pos="685800" algn="l"/>
              </a:tabLst>
              <a:defRPr/>
            </a:pPr>
            <a:r>
              <a:rPr lang="uz" sz="2000" i="1" dirty="0"/>
              <a:t>sig'imi </a:t>
            </a:r>
            <a:r>
              <a:rPr lang="uz" sz="2000" dirty="0"/>
              <a:t>eng muhim xarakteristikasi bo'lib, u xotirada saqlangan piksellar sonini va ularning atributlarini aniqlaydi;</a:t>
            </a:r>
          </a:p>
          <a:p>
            <a:pPr marL="342900" indent="-342900" algn="just">
              <a:buFont typeface="Times New Roman" panose="02020603050405020304" pitchFamily="18" charset="0"/>
              <a:buChar char="−"/>
              <a:tabLst>
                <a:tab pos="228600" algn="l"/>
                <a:tab pos="685800" algn="l"/>
              </a:tabLst>
              <a:defRPr/>
            </a:pPr>
            <a:r>
              <a:rPr lang="uz" sz="2000" dirty="0"/>
              <a:t>ish rejimi (matn va grafik);</a:t>
            </a:r>
          </a:p>
          <a:p>
            <a:pPr marL="342900" indent="-342900" algn="just">
              <a:buFont typeface="Times New Roman" panose="02020603050405020304" pitchFamily="18" charset="0"/>
              <a:buChar char="−"/>
              <a:tabLst>
                <a:tab pos="228600" algn="l"/>
                <a:tab pos="685800" algn="l"/>
              </a:tabLst>
              <a:defRPr/>
            </a:pPr>
            <a:r>
              <a:rPr lang="uz" sz="2000" dirty="0"/>
              <a:t>rangli reproduktsiya (monoxrom va rangli);</a:t>
            </a:r>
          </a:p>
          <a:p>
            <a:pPr marL="342900" indent="-342900" algn="just">
              <a:buFont typeface="Times New Roman" panose="02020603050405020304" pitchFamily="18" charset="0"/>
              <a:buChar char="−"/>
              <a:tabLst>
                <a:tab pos="228600" algn="l"/>
                <a:tab pos="685800" algn="l"/>
              </a:tabLst>
              <a:defRPr/>
            </a:pPr>
            <a:r>
              <a:rPr lang="uz" sz="2000" dirty="0"/>
              <a:t>ranglar soni yoki yarim tonnalar soni (monoxromda);</a:t>
            </a:r>
          </a:p>
          <a:p>
            <a:pPr marL="342900" indent="-342900" algn="just">
              <a:buFont typeface="Times New Roman" panose="02020603050405020304" pitchFamily="18" charset="0"/>
              <a:buChar char="−"/>
              <a:tabLst>
                <a:tab pos="228600" algn="l"/>
                <a:tab pos="685800" algn="l"/>
              </a:tabLst>
              <a:defRPr/>
            </a:pPr>
            <a:r>
              <a:rPr lang="uz" sz="2000" dirty="0"/>
              <a:t>rezolyutsiya (monitor ekranida gorizontal va vertikal ravishda ko'rsatilgan piksellar soni);</a:t>
            </a:r>
          </a:p>
          <a:p>
            <a:pPr marL="342900" indent="-342900" algn="just">
              <a:buFont typeface="Times New Roman" panose="02020603050405020304" pitchFamily="18" charset="0"/>
              <a:buChar char="−"/>
              <a:tabLst>
                <a:tab pos="228600" algn="l"/>
                <a:tab pos="685800" algn="l"/>
              </a:tabLst>
              <a:defRPr/>
            </a:pPr>
            <a:r>
              <a:rPr lang="uz" sz="2000" dirty="0"/>
              <a:t>tizim shinasi bilan ma'lumotlar almashish tezligini belgilovchi ma'lumotlar shinasi kengligi va boshqalar.</a:t>
            </a:r>
          </a:p>
          <a:p>
            <a:pPr algn="just">
              <a:tabLst>
                <a:tab pos="228600" algn="l"/>
                <a:tab pos="685800" algn="l"/>
              </a:tabLst>
              <a:defRPr/>
            </a:pPr>
            <a:endParaRPr lang="ru-RU" sz="2000" dirty="0"/>
          </a:p>
          <a:p>
            <a:pPr>
              <a:defRPr/>
            </a:pPr>
            <a:r>
              <a:rPr lang="uz" sz="2000" dirty="0"/>
              <a:t>Qo'llab-quvvatlanadigan rang soyalari soniga qarab, video adapterlarning quyidagi ish rejimlari ajralib turadi: 16 rang; 256 rang, yuqori rang ( 16 bit </a:t>
            </a:r>
            <a:r>
              <a:rPr lang="uz" sz="2000" dirty="0" err="1"/>
              <a:t>) </a:t>
            </a:r>
            <a:r>
              <a:rPr lang="uz" sz="2000" dirty="0"/>
              <a:t>; T r </a:t>
            </a:r>
            <a:r>
              <a:rPr lang="uz" sz="2000" dirty="0" err="1"/>
              <a:t>u </a:t>
            </a:r>
            <a:r>
              <a:rPr lang="uz" sz="2000" dirty="0"/>
              <a:t>e Color (24 bit); T r u </a:t>
            </a:r>
            <a:r>
              <a:rPr lang="uz" sz="2000" dirty="0" err="1"/>
              <a:t>e </a:t>
            </a:r>
            <a:r>
              <a:rPr lang="uz" sz="2000" dirty="0"/>
              <a:t>Rang ( 32 bit ).</a:t>
            </a:r>
          </a:p>
        </p:txBody>
      </p:sp>
      <p:sp>
        <p:nvSpPr>
          <p:cNvPr id="23555" name="Text Box 2">
            <a:extLst>
              <a:ext uri="{FF2B5EF4-FFF2-40B4-BE49-F238E27FC236}">
                <a16:creationId xmlns:a16="http://schemas.microsoft.com/office/drawing/2014/main" id="{99FCB0F5-10F5-4321-A3D6-D794CC1AA009}"/>
              </a:ext>
            </a:extLst>
          </p:cNvPr>
          <p:cNvSpPr txBox="1">
            <a:spLocks noChangeArrowheads="1"/>
          </p:cNvSpPr>
          <p:nvPr/>
        </p:nvSpPr>
        <p:spPr bwMode="auto">
          <a:xfrm>
            <a:off x="323852" y="233365"/>
            <a:ext cx="8075613"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type="none" w="sm" len="sm"/>
                <a:tailEnd type="none" w="sm" len="sm"/>
              </a14:hiddenLine>
            </a:ext>
          </a:extLst>
        </p:spPr>
        <p:txBody>
          <a:bodyPr>
            <a:spAutoFit/>
          </a:bodyPr>
          <a:lstStyle>
            <a:lvl1pPr defTabSz="666750">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defRPr>
            </a:lvl1pPr>
            <a:lvl2pPr marL="742950" indent="-285750" defTabSz="666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defRPr>
            </a:lvl2pPr>
            <a:lvl3pPr marL="1143000" indent="-228600" defTabSz="66675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defRPr>
            </a:lvl3pPr>
            <a:lvl4pPr marL="1600200" indent="-228600" defTabSz="66675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defRPr>
            </a:lvl4pPr>
            <a:lvl5pPr marL="2057400" indent="-228600" defTabSz="66675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5pPr>
            <a:lvl6pPr marL="2514600" indent="-228600" defTabSz="66675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6pPr>
            <a:lvl7pPr marL="2971800" indent="-228600" defTabSz="66675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7pPr>
            <a:lvl8pPr marL="3429000" indent="-228600" defTabSz="66675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8pPr>
            <a:lvl9pPr marL="3886200" indent="-228600" defTabSz="66675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9pPr>
          </a:lstStyle>
          <a:p>
            <a:pPr algn="ctr">
              <a:spcBef>
                <a:spcPct val="0"/>
              </a:spcBef>
              <a:buClrTx/>
              <a:buSzTx/>
              <a:buFontTx/>
              <a:buNone/>
            </a:pPr>
            <a:r>
              <a:rPr lang="uz" altLang="en-US" sz="4000" b="1">
                <a:latin typeface="Times New Roman" panose="02020603050405020304" pitchFamily="18" charset="0"/>
              </a:rPr>
              <a:t>Video adapter (video karta)</a:t>
            </a:r>
            <a:endParaRPr lang="ru-RU" altLang="en-US" sz="3200">
              <a:latin typeface="Times New Roman" panose="02020603050405020304" pitchFamily="18" charset="0"/>
            </a:endParaRPr>
          </a:p>
        </p:txBody>
      </p:sp>
    </p:spTree>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ext Box 2">
            <a:extLst>
              <a:ext uri="{FF2B5EF4-FFF2-40B4-BE49-F238E27FC236}">
                <a16:creationId xmlns:a16="http://schemas.microsoft.com/office/drawing/2014/main" id="{45F8D12C-59C4-40A4-A48B-843163B480E1}"/>
              </a:ext>
            </a:extLst>
          </p:cNvPr>
          <p:cNvSpPr txBox="1">
            <a:spLocks noChangeArrowheads="1"/>
          </p:cNvSpPr>
          <p:nvPr/>
        </p:nvSpPr>
        <p:spPr bwMode="auto">
          <a:xfrm>
            <a:off x="250827" y="1196975"/>
            <a:ext cx="8651875" cy="341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type="none" w="sm" len="sm"/>
                <a:tailEnd type="none" w="sm" len="sm"/>
              </a14:hiddenLine>
            </a:ext>
          </a:extLst>
        </p:spPr>
        <p:txBody>
          <a:bodyPr>
            <a:spAutoFit/>
          </a:bodyPr>
          <a:lstStyle>
            <a:lvl1pPr defTabSz="666750">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defRPr>
            </a:lvl1pPr>
            <a:lvl2pPr marL="742950" indent="-285750" defTabSz="666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defRPr>
            </a:lvl2pPr>
            <a:lvl3pPr marL="1143000" indent="-228600" defTabSz="66675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defRPr>
            </a:lvl3pPr>
            <a:lvl4pPr marL="1600200" indent="-228600" defTabSz="66675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defRPr>
            </a:lvl4pPr>
            <a:lvl5pPr marL="2057400" indent="-228600" defTabSz="66675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5pPr>
            <a:lvl6pPr marL="2514600" indent="-228600" defTabSz="66675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6pPr>
            <a:lvl7pPr marL="2971800" indent="-228600" defTabSz="66675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7pPr>
            <a:lvl8pPr marL="3429000" indent="-228600" defTabSz="66675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8pPr>
            <a:lvl9pPr marL="3886200" indent="-228600" defTabSz="66675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9pPr>
          </a:lstStyle>
          <a:p>
            <a:pPr algn="ctr">
              <a:spcBef>
                <a:spcPct val="0"/>
              </a:spcBef>
              <a:buClrTx/>
              <a:buSzTx/>
              <a:buFontTx/>
              <a:buNone/>
            </a:pPr>
            <a:r>
              <a:rPr lang="uz" altLang="en-US" sz="4000" b="1">
                <a:latin typeface="Arial" panose="020B0604020202020204" pitchFamily="34" charset="0"/>
              </a:rPr>
              <a:t>Video adapterlar turlari:</a:t>
            </a:r>
          </a:p>
          <a:p>
            <a:pPr algn="just">
              <a:spcBef>
                <a:spcPct val="0"/>
              </a:spcBef>
              <a:buClrTx/>
              <a:buSzTx/>
              <a:buFontTx/>
              <a:buNone/>
            </a:pPr>
            <a:endParaRPr lang="ru-RU" altLang="en-US" sz="1600">
              <a:latin typeface="Arial" panose="020B0604020202020204" pitchFamily="34" charset="0"/>
            </a:endParaRPr>
          </a:p>
          <a:p>
            <a:pPr>
              <a:spcBef>
                <a:spcPct val="0"/>
              </a:spcBef>
              <a:buClrTx/>
              <a:buSzTx/>
              <a:buFontTx/>
              <a:buNone/>
            </a:pPr>
            <a:r>
              <a:rPr lang="uz" altLang="en-US" sz="2000">
                <a:latin typeface="Arial" panose="020B0604020202020204" pitchFamily="34" charset="0"/>
              </a:rPr>
              <a:t>Hercules - monoxrom grafik adapter;</a:t>
            </a:r>
          </a:p>
          <a:p>
            <a:pPr>
              <a:spcBef>
                <a:spcPct val="0"/>
              </a:spcBef>
              <a:buClrTx/>
              <a:buSzTx/>
              <a:buFontTx/>
              <a:buNone/>
            </a:pPr>
            <a:r>
              <a:rPr lang="uz" altLang="en-US" sz="2000">
                <a:latin typeface="Arial" panose="020B0604020202020204" pitchFamily="34" charset="0"/>
              </a:rPr>
              <a:t>MDA - monoxrom displey adapteri;</a:t>
            </a:r>
          </a:p>
          <a:p>
            <a:pPr>
              <a:spcBef>
                <a:spcPct val="0"/>
              </a:spcBef>
              <a:buClrTx/>
              <a:buSzTx/>
              <a:buFontTx/>
              <a:buNone/>
            </a:pPr>
            <a:r>
              <a:rPr lang="uz" altLang="en-US" sz="2000">
                <a:latin typeface="Arial" panose="020B0604020202020204" pitchFamily="34" charset="0"/>
              </a:rPr>
              <a:t>MGA - monoxrom grafik adapter;</a:t>
            </a:r>
          </a:p>
          <a:p>
            <a:pPr>
              <a:spcBef>
                <a:spcPct val="0"/>
              </a:spcBef>
              <a:buClrTx/>
              <a:buSzTx/>
              <a:buFontTx/>
              <a:buNone/>
            </a:pPr>
            <a:r>
              <a:rPr lang="uz" altLang="en-US" sz="2000">
                <a:latin typeface="Arial" panose="020B0604020202020204" pitchFamily="34" charset="0"/>
              </a:rPr>
              <a:t>CGA - rangli grafik adapter;</a:t>
            </a:r>
          </a:p>
          <a:p>
            <a:pPr>
              <a:spcBef>
                <a:spcPct val="0"/>
              </a:spcBef>
              <a:buClrTx/>
              <a:buSzTx/>
              <a:buFontTx/>
              <a:buNone/>
            </a:pPr>
            <a:r>
              <a:rPr lang="uz" altLang="en-US" sz="2000">
                <a:latin typeface="Arial" panose="020B0604020202020204" pitchFamily="34" charset="0"/>
              </a:rPr>
              <a:t>EGA - Kengaytirilgan grafik adapter;</a:t>
            </a:r>
          </a:p>
          <a:p>
            <a:pPr>
              <a:spcBef>
                <a:spcPct val="0"/>
              </a:spcBef>
              <a:buClrTx/>
              <a:buSzTx/>
              <a:buFontTx/>
              <a:buNone/>
            </a:pPr>
            <a:r>
              <a:rPr lang="uz" altLang="en-US" sz="2000">
                <a:latin typeface="Arial" panose="020B0604020202020204" pitchFamily="34" charset="0"/>
              </a:rPr>
              <a:t>VGA - video grafik adapter (video grafik matritsa);</a:t>
            </a:r>
          </a:p>
          <a:p>
            <a:pPr>
              <a:spcBef>
                <a:spcPct val="0"/>
              </a:spcBef>
              <a:buClrTx/>
              <a:buSzTx/>
              <a:buFontTx/>
              <a:buNone/>
            </a:pPr>
            <a:r>
              <a:rPr lang="uz" altLang="en-US" sz="2000">
                <a:latin typeface="Arial" panose="020B0604020202020204" pitchFamily="34" charset="0"/>
              </a:rPr>
              <a:t>SVGA - ilg'or video grafik adapter;</a:t>
            </a:r>
          </a:p>
          <a:p>
            <a:pPr>
              <a:spcBef>
                <a:spcPct val="0"/>
              </a:spcBef>
              <a:buClrTx/>
              <a:buSzTx/>
              <a:buFontTx/>
              <a:buNone/>
            </a:pPr>
            <a:r>
              <a:rPr lang="uz" altLang="en-US" sz="2000">
                <a:latin typeface="Arial" panose="020B0604020202020204" pitchFamily="34" charset="0"/>
              </a:rPr>
              <a:t>PGA - professional grafik adapter /</a:t>
            </a:r>
            <a:endParaRPr lang="ru-RU" altLang="en-US" sz="2000">
              <a:latin typeface="Arial" panose="020B0604020202020204" pitchFamily="34" charset="0"/>
            </a:endParaRPr>
          </a:p>
        </p:txBody>
      </p:sp>
    </p:spTree>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ext Box 2">
            <a:extLst>
              <a:ext uri="{FF2B5EF4-FFF2-40B4-BE49-F238E27FC236}">
                <a16:creationId xmlns:a16="http://schemas.microsoft.com/office/drawing/2014/main" id="{37F226E5-6880-435B-BB9B-4A9AD8B31C85}"/>
              </a:ext>
            </a:extLst>
          </p:cNvPr>
          <p:cNvSpPr txBox="1">
            <a:spLocks noChangeArrowheads="1"/>
          </p:cNvSpPr>
          <p:nvPr/>
        </p:nvSpPr>
        <p:spPr bwMode="auto">
          <a:xfrm>
            <a:off x="395288" y="2"/>
            <a:ext cx="8075612" cy="4462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type="none" w="sm" len="sm"/>
                <a:tailEnd type="none" w="sm" len="sm"/>
              </a14:hiddenLine>
            </a:ext>
          </a:extLst>
        </p:spPr>
        <p:txBody>
          <a:bodyPr>
            <a:spAutoFit/>
          </a:bodyPr>
          <a:lstStyle>
            <a:lvl1pPr defTabSz="666750">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defRPr>
            </a:lvl1pPr>
            <a:lvl2pPr marL="742950" indent="-285750" defTabSz="666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defRPr>
            </a:lvl2pPr>
            <a:lvl3pPr marL="1143000" indent="-228600" defTabSz="66675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defRPr>
            </a:lvl3pPr>
            <a:lvl4pPr marL="1600200" indent="-228600" defTabSz="66675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defRPr>
            </a:lvl4pPr>
            <a:lvl5pPr marL="2057400" indent="-228600" defTabSz="66675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5pPr>
            <a:lvl6pPr marL="2514600" indent="-228600" defTabSz="66675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6pPr>
            <a:lvl7pPr marL="2971800" indent="-228600" defTabSz="66675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7pPr>
            <a:lvl8pPr marL="3429000" indent="-228600" defTabSz="66675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8pPr>
            <a:lvl9pPr marL="3886200" indent="-228600" defTabSz="66675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9pPr>
          </a:lstStyle>
          <a:p>
            <a:pPr algn="ctr">
              <a:spcBef>
                <a:spcPct val="0"/>
              </a:spcBef>
              <a:buClrTx/>
              <a:buSzTx/>
              <a:buFontTx/>
              <a:buNone/>
            </a:pPr>
            <a:r>
              <a:rPr lang="uz" altLang="en-US" sz="4000" b="1">
                <a:latin typeface="Times New Roman" panose="02020603050405020304" pitchFamily="18" charset="0"/>
              </a:rPr>
              <a:t>Printer</a:t>
            </a:r>
          </a:p>
          <a:p>
            <a:pPr algn="ctr">
              <a:spcBef>
                <a:spcPct val="0"/>
              </a:spcBef>
              <a:buClrTx/>
              <a:buSzTx/>
              <a:buFontTx/>
              <a:buNone/>
            </a:pPr>
            <a:endParaRPr lang="ru-RU" altLang="en-US" sz="2000">
              <a:latin typeface="Times New Roman" panose="02020603050405020304" pitchFamily="18" charset="0"/>
            </a:endParaRPr>
          </a:p>
          <a:p>
            <a:pPr>
              <a:spcBef>
                <a:spcPct val="0"/>
              </a:spcBef>
              <a:buClrTx/>
              <a:buSzTx/>
              <a:buFontTx/>
              <a:buNone/>
            </a:pPr>
            <a:r>
              <a:rPr lang="uz" altLang="en-US" sz="2000">
                <a:latin typeface="Arial" panose="020B0604020202020204" pitchFamily="34" charset="0"/>
              </a:rPr>
              <a:t> </a:t>
            </a:r>
            <a:r>
              <a:rPr lang="uz" altLang="en-US" sz="1800" b="1">
                <a:latin typeface="Arial" panose="020B0604020202020204" pitchFamily="34" charset="0"/>
              </a:rPr>
              <a:t>Printerlar </a:t>
            </a:r>
            <a:r>
              <a:rPr lang="uz" altLang="en-US" sz="1800">
                <a:latin typeface="Arial" panose="020B0604020202020204" pitchFamily="34" charset="0"/>
              </a:rPr>
              <a:t>shaxsiy kompyuterlar uchun eng mashhur chiqish qurilmalaridir.</a:t>
            </a:r>
          </a:p>
          <a:p>
            <a:pPr>
              <a:spcBef>
                <a:spcPct val="0"/>
              </a:spcBef>
              <a:buClrTx/>
              <a:buSzTx/>
              <a:buFontTx/>
              <a:buNone/>
            </a:pPr>
            <a:endParaRPr lang="ru-RU" altLang="en-US" sz="1800">
              <a:latin typeface="Arial" panose="020B0604020202020204" pitchFamily="34" charset="0"/>
            </a:endParaRPr>
          </a:p>
          <a:p>
            <a:pPr>
              <a:spcBef>
                <a:spcPct val="0"/>
              </a:spcBef>
              <a:buClrTx/>
              <a:buSzTx/>
              <a:buFontTx/>
              <a:buNone/>
            </a:pPr>
            <a:r>
              <a:rPr lang="uz" altLang="en-US" sz="2400" i="1" u="sng">
                <a:latin typeface="Arial" panose="020B0604020202020204" pitchFamily="34" charset="0"/>
              </a:rPr>
              <a:t>Chop etish texnologiyasiga ko'ra </a:t>
            </a:r>
            <a:r>
              <a:rPr lang="uz" altLang="en-US" sz="2400">
                <a:latin typeface="Arial" panose="020B0604020202020204" pitchFamily="34" charset="0"/>
              </a:rPr>
              <a:t>printerlarni quyidagilarga bo'lish mumkin:</a:t>
            </a:r>
            <a:endParaRPr lang="ru-RU" altLang="en-US" sz="2400" b="1" i="1">
              <a:latin typeface="Arial" panose="020B0604020202020204" pitchFamily="34" charset="0"/>
            </a:endParaRPr>
          </a:p>
          <a:p>
            <a:pPr>
              <a:spcBef>
                <a:spcPct val="0"/>
              </a:spcBef>
              <a:buClrTx/>
              <a:buSzTx/>
              <a:buFontTx/>
              <a:buNone/>
            </a:pPr>
            <a:r>
              <a:rPr lang="uz" altLang="en-US" sz="2400">
                <a:latin typeface="Arial" panose="020B0604020202020204" pitchFamily="34" charset="0"/>
              </a:rPr>
              <a:t>- igna (matritsa);</a:t>
            </a:r>
          </a:p>
          <a:p>
            <a:pPr>
              <a:spcBef>
                <a:spcPct val="0"/>
              </a:spcBef>
              <a:buClrTx/>
              <a:buSzTx/>
              <a:buFontTx/>
              <a:buNone/>
            </a:pPr>
            <a:r>
              <a:rPr lang="uz" altLang="en-US" sz="2400">
                <a:latin typeface="Arial" panose="020B0604020202020204" pitchFamily="34" charset="0"/>
              </a:rPr>
              <a:t>- inkjet;</a:t>
            </a:r>
          </a:p>
          <a:p>
            <a:pPr>
              <a:spcBef>
                <a:spcPct val="0"/>
              </a:spcBef>
              <a:buClrTx/>
              <a:buSzTx/>
              <a:buFontTx/>
              <a:buNone/>
            </a:pPr>
            <a:r>
              <a:rPr lang="uz" altLang="en-US" sz="2400">
                <a:latin typeface="Arial" panose="020B0604020202020204" pitchFamily="34" charset="0"/>
              </a:rPr>
              <a:t>- lazer.</a:t>
            </a:r>
          </a:p>
          <a:p>
            <a:pPr algn="just">
              <a:spcBef>
                <a:spcPct val="0"/>
              </a:spcBef>
              <a:buClrTx/>
              <a:buSzTx/>
              <a:buFontTx/>
              <a:buNone/>
            </a:pPr>
            <a:endParaRPr lang="ru-RU" altLang="en-US" sz="1600">
              <a:latin typeface="Arial" panose="020B0604020202020204" pitchFamily="34" charset="0"/>
            </a:endParaRPr>
          </a:p>
          <a:p>
            <a:pPr algn="just">
              <a:spcBef>
                <a:spcPct val="0"/>
              </a:spcBef>
              <a:buClrTx/>
              <a:buSzTx/>
              <a:buFontTx/>
              <a:buNone/>
            </a:pPr>
            <a:endParaRPr lang="ru-RU" altLang="en-US" sz="1600">
              <a:latin typeface="Arial" panose="020B0604020202020204" pitchFamily="34" charset="0"/>
            </a:endParaRPr>
          </a:p>
          <a:p>
            <a:pPr algn="just">
              <a:spcBef>
                <a:spcPct val="0"/>
              </a:spcBef>
              <a:buClrTx/>
              <a:buSzTx/>
              <a:buFontTx/>
              <a:buNone/>
            </a:pPr>
            <a:endParaRPr lang="ru-RU" altLang="en-US" sz="2000">
              <a:latin typeface="Arial" panose="020B0604020202020204" pitchFamily="34" charset="0"/>
            </a:endParaRPr>
          </a:p>
          <a:p>
            <a:pPr algn="just">
              <a:spcBef>
                <a:spcPct val="0"/>
              </a:spcBef>
              <a:buClrTx/>
              <a:buSzTx/>
              <a:buFontTx/>
              <a:buNone/>
            </a:pPr>
            <a:r>
              <a:rPr lang="uz" altLang="en-US" sz="2000">
                <a:latin typeface="Times New Roman" panose="02020603050405020304" pitchFamily="18" charset="0"/>
              </a:rPr>
              <a:t> </a:t>
            </a:r>
          </a:p>
        </p:txBody>
      </p:sp>
      <p:pic>
        <p:nvPicPr>
          <p:cNvPr id="25603" name="Picture 2" descr="Картинки по запросу принтер">
            <a:extLst>
              <a:ext uri="{FF2B5EF4-FFF2-40B4-BE49-F238E27FC236}">
                <a16:creationId xmlns:a16="http://schemas.microsoft.com/office/drawing/2014/main" id="{5EE0C7DB-0A8B-42A8-97C4-4AF9F724F2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43438" y="2420940"/>
            <a:ext cx="4043362" cy="404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ext Box 2">
            <a:extLst>
              <a:ext uri="{FF2B5EF4-FFF2-40B4-BE49-F238E27FC236}">
                <a16:creationId xmlns:a16="http://schemas.microsoft.com/office/drawing/2014/main" id="{4725F1D1-1B63-47C7-94FD-A24612DE78C9}"/>
              </a:ext>
            </a:extLst>
          </p:cNvPr>
          <p:cNvSpPr txBox="1">
            <a:spLocks noChangeArrowheads="1"/>
          </p:cNvSpPr>
          <p:nvPr/>
        </p:nvSpPr>
        <p:spPr bwMode="auto">
          <a:xfrm>
            <a:off x="395288" y="2"/>
            <a:ext cx="8075612" cy="6062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type="none" w="sm" len="sm"/>
                <a:tailEnd type="none" w="sm" len="sm"/>
              </a14:hiddenLine>
            </a:ext>
          </a:extLst>
        </p:spPr>
        <p:txBody>
          <a:bodyPr>
            <a:spAutoFit/>
          </a:bodyPr>
          <a:lstStyle>
            <a:lvl1pPr defTabSz="666750">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defRPr>
            </a:lvl1pPr>
            <a:lvl2pPr marL="742950" indent="-285750" defTabSz="666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defRPr>
            </a:lvl2pPr>
            <a:lvl3pPr marL="1143000" indent="-228600" defTabSz="66675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defRPr>
            </a:lvl3pPr>
            <a:lvl4pPr marL="1600200" indent="-228600" defTabSz="66675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defRPr>
            </a:lvl4pPr>
            <a:lvl5pPr marL="2057400" indent="-228600" defTabSz="66675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5pPr>
            <a:lvl6pPr marL="2514600" indent="-228600" defTabSz="66675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6pPr>
            <a:lvl7pPr marL="2971800" indent="-228600" defTabSz="66675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7pPr>
            <a:lvl8pPr marL="3429000" indent="-228600" defTabSz="66675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8pPr>
            <a:lvl9pPr marL="3886200" indent="-228600" defTabSz="66675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9pPr>
          </a:lstStyle>
          <a:p>
            <a:pPr algn="ctr">
              <a:spcBef>
                <a:spcPct val="0"/>
              </a:spcBef>
              <a:buClrTx/>
              <a:buSzTx/>
              <a:buFontTx/>
              <a:buNone/>
            </a:pPr>
            <a:r>
              <a:rPr lang="uz" altLang="en-US" sz="4000" b="1">
                <a:latin typeface="Times New Roman" panose="02020603050405020304" pitchFamily="18" charset="0"/>
              </a:rPr>
              <a:t>Matritsali printer</a:t>
            </a:r>
          </a:p>
          <a:p>
            <a:pPr algn="ctr">
              <a:spcBef>
                <a:spcPct val="0"/>
              </a:spcBef>
              <a:buClrTx/>
              <a:buSzTx/>
              <a:buFontTx/>
              <a:buNone/>
            </a:pPr>
            <a:endParaRPr lang="ru-RU" altLang="en-US" sz="2000">
              <a:latin typeface="Times New Roman" panose="02020603050405020304" pitchFamily="18" charset="0"/>
            </a:endParaRPr>
          </a:p>
          <a:p>
            <a:pPr algn="just">
              <a:spcBef>
                <a:spcPct val="0"/>
              </a:spcBef>
              <a:buClrTx/>
              <a:buSzTx/>
              <a:buFontTx/>
              <a:buNone/>
            </a:pPr>
            <a:r>
              <a:rPr lang="uz" altLang="en-US" sz="2000">
                <a:latin typeface="Arial" panose="020B0604020202020204" pitchFamily="34" charset="0"/>
              </a:rPr>
              <a:t> Yaqin vaqtgacha </a:t>
            </a:r>
            <a:r>
              <a:rPr lang="uz" altLang="en-US" sz="1800" b="1">
                <a:latin typeface="Arial" panose="020B0604020202020204" pitchFamily="34" charset="0"/>
              </a:rPr>
              <a:t>matritsali printerlar </a:t>
            </a:r>
            <a:r>
              <a:rPr lang="uz" altLang="en-US" sz="1800">
                <a:latin typeface="Arial" panose="020B0604020202020204" pitchFamily="34" charset="0"/>
              </a:rPr>
              <a:t>shaxsiy kompyuterlar uchun asosiy standart chiqish qurilmasi edi, chunki inkjet printerlar hali ham qoniqarli emas, lazerli printerlar esa ancha qimmat edi. Matritsali printerlar bugungi kunda ham keng qo'llaniladi.</a:t>
            </a:r>
          </a:p>
          <a:p>
            <a:pPr algn="just">
              <a:spcBef>
                <a:spcPct val="0"/>
              </a:spcBef>
              <a:buClrTx/>
              <a:buSzTx/>
              <a:buFontTx/>
              <a:buNone/>
            </a:pPr>
            <a:r>
              <a:rPr lang="uz" altLang="en-US" sz="1800" b="1">
                <a:latin typeface="Arial" panose="020B0604020202020204" pitchFamily="34" charset="0"/>
              </a:rPr>
              <a:t> </a:t>
            </a:r>
          </a:p>
          <a:p>
            <a:pPr algn="just">
              <a:spcBef>
                <a:spcPct val="0"/>
              </a:spcBef>
              <a:buClrTx/>
              <a:buSzTx/>
              <a:buFontTx/>
              <a:buNone/>
            </a:pPr>
            <a:r>
              <a:rPr lang="uz" altLang="en-US" sz="1800">
                <a:latin typeface="Arial" panose="020B0604020202020204" pitchFamily="34" charset="0"/>
              </a:rPr>
              <a:t> </a:t>
            </a:r>
            <a:r>
              <a:rPr lang="uz" altLang="en-US" sz="1600">
                <a:latin typeface="Arial" panose="020B0604020202020204" pitchFamily="34" charset="0"/>
              </a:rPr>
              <a:t>Matritsali printer printer kallagida joylashgan bir nechta pinlar yordamida belgilar hosil qiladi. Qog'oz mil orqali tortiladi va qog'oz va printer boshi o'rtasida siyoh lentasi o'rnatiladi. Bu lentaga pin urilganda qog'ozda siyoh izi qoladi. Boshning ichida joylashgan pinlar odatda elektromagnit tarzda faollashtiriladi. Bosh gorizontal yo'riqnoma bo'ylab harakatlanadi va step vosita tomonidan boshqariladi. Chop etilgan belgilar tashqi ko'rinishda matritsa sifatida tasvirlanganligi va nuqta-matritsali printer bu matritsani takrorlaganligi sababli, u ko'pincha </a:t>
            </a:r>
            <a:r>
              <a:rPr lang="uz" altLang="en-US" sz="1600" b="1">
                <a:latin typeface="Arial" panose="020B0604020202020204" pitchFamily="34" charset="0"/>
              </a:rPr>
              <a:t>nuqta-matritsali printer deb ataladi.</a:t>
            </a:r>
            <a:r>
              <a:rPr lang="uz" altLang="en-US" sz="1600">
                <a:latin typeface="Arial" panose="020B0604020202020204" pitchFamily="34" charset="0"/>
              </a:rPr>
              <a:t> </a:t>
            </a:r>
          </a:p>
          <a:p>
            <a:pPr algn="just">
              <a:spcBef>
                <a:spcPct val="0"/>
              </a:spcBef>
              <a:buClrTx/>
              <a:buSzTx/>
              <a:buFontTx/>
              <a:buNone/>
            </a:pPr>
            <a:endParaRPr lang="ru-RU" altLang="en-US" sz="1600">
              <a:latin typeface="Arial" panose="020B0604020202020204" pitchFamily="34" charset="0"/>
            </a:endParaRPr>
          </a:p>
          <a:p>
            <a:pPr algn="just">
              <a:spcBef>
                <a:spcPct val="0"/>
              </a:spcBef>
              <a:buClrTx/>
              <a:buSzTx/>
              <a:buFontTx/>
              <a:buNone/>
            </a:pPr>
            <a:endParaRPr lang="ru-RU" altLang="en-US" sz="1600">
              <a:latin typeface="Arial" panose="020B0604020202020204" pitchFamily="34" charset="0"/>
            </a:endParaRPr>
          </a:p>
          <a:p>
            <a:pPr algn="just">
              <a:spcBef>
                <a:spcPct val="0"/>
              </a:spcBef>
              <a:buClrTx/>
              <a:buSzTx/>
              <a:buFontTx/>
              <a:buNone/>
            </a:pPr>
            <a:endParaRPr lang="ru-RU" altLang="en-US" sz="2000">
              <a:latin typeface="Arial" panose="020B0604020202020204" pitchFamily="34" charset="0"/>
            </a:endParaRPr>
          </a:p>
          <a:p>
            <a:pPr algn="just">
              <a:spcBef>
                <a:spcPct val="0"/>
              </a:spcBef>
              <a:buClrTx/>
              <a:buSzTx/>
              <a:buFontTx/>
              <a:buNone/>
            </a:pPr>
            <a:r>
              <a:rPr lang="uz" altLang="en-US" sz="2000">
                <a:latin typeface="Times New Roman" panose="02020603050405020304" pitchFamily="18" charset="0"/>
              </a:rPr>
              <a:t> </a:t>
            </a:r>
          </a:p>
        </p:txBody>
      </p:sp>
      <p:pic>
        <p:nvPicPr>
          <p:cNvPr id="26627" name="Picture 2" descr="Картинки по запросу матричный принтер презентация">
            <a:extLst>
              <a:ext uri="{FF2B5EF4-FFF2-40B4-BE49-F238E27FC236}">
                <a16:creationId xmlns:a16="http://schemas.microsoft.com/office/drawing/2014/main" id="{7BEF6979-8D3D-4886-B833-A63713AC61D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76602" y="4622802"/>
            <a:ext cx="3051175" cy="227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ext Box 2">
            <a:extLst>
              <a:ext uri="{FF2B5EF4-FFF2-40B4-BE49-F238E27FC236}">
                <a16:creationId xmlns:a16="http://schemas.microsoft.com/office/drawing/2014/main" id="{E7BABCA5-640A-4634-947C-CB00010F125D}"/>
              </a:ext>
            </a:extLst>
          </p:cNvPr>
          <p:cNvSpPr txBox="1">
            <a:spLocks noChangeArrowheads="1"/>
          </p:cNvSpPr>
          <p:nvPr/>
        </p:nvSpPr>
        <p:spPr bwMode="auto">
          <a:xfrm>
            <a:off x="395288" y="2"/>
            <a:ext cx="8075612" cy="7262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type="none" w="sm" len="sm"/>
                <a:tailEnd type="none" w="sm" len="sm"/>
              </a14:hiddenLine>
            </a:ext>
          </a:extLst>
        </p:spPr>
        <p:txBody>
          <a:bodyPr>
            <a:spAutoFit/>
          </a:bodyPr>
          <a:lstStyle>
            <a:lvl1pPr defTabSz="666750" eaLnBrk="0" hangingPunct="0">
              <a:defRPr>
                <a:solidFill>
                  <a:schemeClr val="tx1"/>
                </a:solidFill>
                <a:latin typeface="Arial" panose="020B0604020202020204" pitchFamily="34" charset="0"/>
              </a:defRPr>
            </a:lvl1pPr>
            <a:lvl2pPr marL="742950" indent="-285750" defTabSz="666750" eaLnBrk="0" hangingPunct="0">
              <a:defRPr>
                <a:solidFill>
                  <a:schemeClr val="tx1"/>
                </a:solidFill>
                <a:latin typeface="Arial" panose="020B0604020202020204" pitchFamily="34" charset="0"/>
              </a:defRPr>
            </a:lvl2pPr>
            <a:lvl3pPr marL="1143000" indent="-228600" defTabSz="666750" eaLnBrk="0" hangingPunct="0">
              <a:defRPr>
                <a:solidFill>
                  <a:schemeClr val="tx1"/>
                </a:solidFill>
                <a:latin typeface="Arial" panose="020B0604020202020204" pitchFamily="34" charset="0"/>
              </a:defRPr>
            </a:lvl3pPr>
            <a:lvl4pPr marL="1600200" indent="-228600" defTabSz="666750" eaLnBrk="0" hangingPunct="0">
              <a:defRPr>
                <a:solidFill>
                  <a:schemeClr val="tx1"/>
                </a:solidFill>
                <a:latin typeface="Arial" panose="020B0604020202020204" pitchFamily="34" charset="0"/>
              </a:defRPr>
            </a:lvl4pPr>
            <a:lvl5pPr marL="2057400" indent="-228600" defTabSz="666750" eaLnBrk="0" hangingPunct="0">
              <a:defRPr>
                <a:solidFill>
                  <a:schemeClr val="tx1"/>
                </a:solidFill>
                <a:latin typeface="Arial" panose="020B0604020202020204" pitchFamily="34" charset="0"/>
              </a:defRPr>
            </a:lvl5pPr>
            <a:lvl6pPr marL="2514600" indent="-228600" defTabSz="666750" eaLnBrk="0" fontAlgn="base" hangingPunct="0">
              <a:spcBef>
                <a:spcPct val="0"/>
              </a:spcBef>
              <a:spcAft>
                <a:spcPct val="0"/>
              </a:spcAft>
              <a:defRPr>
                <a:solidFill>
                  <a:schemeClr val="tx1"/>
                </a:solidFill>
                <a:latin typeface="Arial" panose="020B0604020202020204" pitchFamily="34" charset="0"/>
              </a:defRPr>
            </a:lvl6pPr>
            <a:lvl7pPr marL="2971800" indent="-228600" defTabSz="666750" eaLnBrk="0" fontAlgn="base" hangingPunct="0">
              <a:spcBef>
                <a:spcPct val="0"/>
              </a:spcBef>
              <a:spcAft>
                <a:spcPct val="0"/>
              </a:spcAft>
              <a:defRPr>
                <a:solidFill>
                  <a:schemeClr val="tx1"/>
                </a:solidFill>
                <a:latin typeface="Arial" panose="020B0604020202020204" pitchFamily="34" charset="0"/>
              </a:defRPr>
            </a:lvl7pPr>
            <a:lvl8pPr marL="3429000" indent="-228600" defTabSz="666750" eaLnBrk="0" fontAlgn="base" hangingPunct="0">
              <a:spcBef>
                <a:spcPct val="0"/>
              </a:spcBef>
              <a:spcAft>
                <a:spcPct val="0"/>
              </a:spcAft>
              <a:defRPr>
                <a:solidFill>
                  <a:schemeClr val="tx1"/>
                </a:solidFill>
                <a:latin typeface="Arial" panose="020B0604020202020204" pitchFamily="34" charset="0"/>
              </a:defRPr>
            </a:lvl8pPr>
            <a:lvl9pPr marL="3886200" indent="-228600" defTabSz="666750" eaLnBrk="0" fontAlgn="base" hangingPunct="0">
              <a:spcBef>
                <a:spcPct val="0"/>
              </a:spcBef>
              <a:spcAft>
                <a:spcPct val="0"/>
              </a:spcAft>
              <a:defRPr>
                <a:solidFill>
                  <a:schemeClr val="tx1"/>
                </a:solidFill>
                <a:latin typeface="Arial" panose="020B0604020202020204" pitchFamily="34" charset="0"/>
              </a:defRPr>
            </a:lvl9pPr>
          </a:lstStyle>
          <a:p>
            <a:pPr algn="ctr">
              <a:defRPr/>
            </a:pPr>
            <a:r>
              <a:rPr lang="uz" sz="4000" b="1" dirty="0">
                <a:latin typeface="Times New Roman" panose="02020603050405020304" pitchFamily="18" charset="0"/>
              </a:rPr>
              <a:t>Matritsali printer</a:t>
            </a:r>
          </a:p>
          <a:p>
            <a:pPr algn="ctr">
              <a:defRPr/>
            </a:pPr>
            <a:endParaRPr lang="ru-RU" sz="2000" dirty="0">
              <a:latin typeface="Times New Roman" panose="02020603050405020304" pitchFamily="18" charset="0"/>
            </a:endParaRPr>
          </a:p>
          <a:p>
            <a:pPr algn="just">
              <a:defRPr/>
            </a:pPr>
            <a:r>
              <a:rPr lang="uz" sz="2000" dirty="0"/>
              <a:t> </a:t>
            </a:r>
            <a:r>
              <a:rPr lang="uz" b="1" dirty="0"/>
              <a:t>Matritsali (matritsali) printerlarning afzalliklari:</a:t>
            </a:r>
            <a:endParaRPr lang="ru-RU" b="1" i="1" dirty="0"/>
          </a:p>
          <a:p>
            <a:pPr algn="just">
              <a:defRPr/>
            </a:pPr>
            <a:r>
              <a:rPr lang="uz" dirty="0"/>
              <a:t>- qoniqarli bosib chiqarish tezligi;</a:t>
            </a:r>
          </a:p>
          <a:p>
            <a:pPr algn="just">
              <a:defRPr/>
            </a:pPr>
            <a:r>
              <a:rPr lang="uz" dirty="0"/>
              <a:t>- ko'p qirralilik, ya'ni har qanday qog'oz bilan ishlash qobiliyati;</a:t>
            </a:r>
          </a:p>
          <a:p>
            <a:pPr algn="just">
              <a:defRPr/>
            </a:pPr>
            <a:r>
              <a:rPr lang="uz" dirty="0"/>
              <a:t>- past bosib chiqarish narxi.</a:t>
            </a:r>
          </a:p>
          <a:p>
            <a:pPr algn="just">
              <a:defRPr/>
            </a:pPr>
            <a:r>
              <a:rPr lang="uz" b="1" dirty="0"/>
              <a:t> </a:t>
            </a:r>
          </a:p>
          <a:p>
            <a:pPr algn="just">
              <a:defRPr/>
            </a:pPr>
            <a:r>
              <a:rPr lang="uz" b="1" dirty="0"/>
              <a:t>Matritsali printerlarning kamchiliklari </a:t>
            </a:r>
            <a:r>
              <a:rPr lang="uz" dirty="0"/>
              <a:t>:</a:t>
            </a:r>
          </a:p>
          <a:p>
            <a:pPr algn="just">
              <a:defRPr/>
            </a:pPr>
            <a:r>
              <a:rPr lang="uz" dirty="0"/>
              <a:t>- sekin yozing;</a:t>
            </a:r>
          </a:p>
          <a:p>
            <a:pPr algn="just">
              <a:defRPr/>
            </a:pPr>
            <a:r>
              <a:rPr lang="uz" dirty="0"/>
              <a:t>- ko'p shovqin hosil qiladi;</a:t>
            </a:r>
          </a:p>
          <a:p>
            <a:pPr algn="just">
              <a:defRPr/>
            </a:pPr>
            <a:r>
              <a:rPr lang="uz" dirty="0"/>
              <a:t>- past sifatli bosib chiqarish.</a:t>
            </a:r>
          </a:p>
          <a:p>
            <a:pPr marL="285750" indent="-285750" algn="just">
              <a:buFontTx/>
              <a:buChar char="-"/>
              <a:defRPr/>
            </a:pPr>
            <a:endParaRPr lang="ru-RU" dirty="0"/>
          </a:p>
          <a:p>
            <a:pPr algn="just">
              <a:defRPr/>
            </a:pPr>
            <a:r>
              <a:rPr lang="uz" dirty="0"/>
              <a:t>Biroq, matritsali printerlar banklarda hali ham qo'llaniladi, chunki ular hujjatlarni qalbakilashtirishdan himoya qiladi va nafaqat bosma belgilarni, balki ularning mexanik izlarini ham qoldiradi .</a:t>
            </a:r>
            <a:endParaRPr lang="ru-RU" sz="1600" dirty="0"/>
          </a:p>
          <a:p>
            <a:pPr algn="just">
              <a:defRPr/>
            </a:pPr>
            <a:r>
              <a:rPr lang="uz" sz="1600" dirty="0"/>
              <a:t> Bosib chiqarish tezligining o'lchov birligi </a:t>
            </a:r>
            <a:r>
              <a:rPr lang="uz" sz="1600" b="1" dirty="0" err="1"/>
              <a:t>cps </a:t>
            </a:r>
            <a:r>
              <a:rPr lang="uz" sz="1600" b="1" dirty="0"/>
              <a:t>(soniyadagi belgilar) </a:t>
            </a:r>
            <a:r>
              <a:rPr lang="uz" sz="1600" dirty="0"/>
              <a:t>. Nuqtali printerlar shaxsiy kompyuterdan ma'lumotlarni qabul qiluvchi 64 KB va undan ortiq hajmli ichki xotira (bufer) bilan jihozlangan.</a:t>
            </a:r>
            <a:endParaRPr lang="en-US" sz="1600" dirty="0"/>
          </a:p>
          <a:p>
            <a:pPr algn="just">
              <a:defRPr/>
            </a:pPr>
            <a:r>
              <a:rPr lang="uz" sz="1600" dirty="0"/>
              <a:t> Chop etish sifati asosan </a:t>
            </a:r>
            <a:r>
              <a:rPr lang="uz" sz="1600" b="1" dirty="0"/>
              <a:t>printerning ruxsatiga </a:t>
            </a:r>
            <a:r>
              <a:rPr lang="uz" sz="1600" dirty="0"/>
              <a:t>yoki bir dyuymga chop etilgan nuqtalar soniga ( </a:t>
            </a:r>
            <a:r>
              <a:rPr lang="uz" sz="1600" b="1" dirty="0" err="1"/>
              <a:t>dpi </a:t>
            </a:r>
            <a:r>
              <a:rPr lang="uz" sz="1600" dirty="0"/>
              <a:t>) bog'liq . Ushbu xususiyat, birinchi navbatda, printer </a:t>
            </a:r>
            <a:r>
              <a:rPr lang="uz" sz="1600" u="sng" dirty="0"/>
              <a:t>grafik rejimida </a:t>
            </a:r>
            <a:r>
              <a:rPr lang="uz" sz="1600" dirty="0"/>
              <a:t>ishlayotganida rol o'ynaydi .</a:t>
            </a:r>
          </a:p>
          <a:p>
            <a:pPr algn="just">
              <a:defRPr/>
            </a:pPr>
            <a:endParaRPr lang="ru-RU" sz="1600" dirty="0"/>
          </a:p>
          <a:p>
            <a:pPr algn="just">
              <a:defRPr/>
            </a:pPr>
            <a:endParaRPr lang="ru-RU" sz="2000" dirty="0"/>
          </a:p>
          <a:p>
            <a:pPr algn="just">
              <a:defRPr/>
            </a:pPr>
            <a:r>
              <a:rPr lang="uz" sz="2000" dirty="0">
                <a:latin typeface="Times New Roman" panose="02020603050405020304" pitchFamily="18" charset="0"/>
              </a:rPr>
              <a:t> </a:t>
            </a:r>
          </a:p>
        </p:txBody>
      </p:sp>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pPr algn="ctr"/>
            <a:r>
              <a:rPr lang="uz" b="1" dirty="0">
                <a:solidFill>
                  <a:srgbClr val="FF0000"/>
                </a:solidFill>
              </a:rPr>
              <a:t>Ilmiy grafika</a:t>
            </a:r>
            <a:br>
              <a:rPr lang="ru-RU" b="1" dirty="0">
                <a:solidFill>
                  <a:srgbClr val="002060"/>
                </a:solidFill>
                <a:latin typeface="Comic Sans MS" pitchFamily="66" charset="0"/>
              </a:rPr>
            </a:br>
            <a:endParaRPr lang="ru-RU" dirty="0"/>
          </a:p>
        </p:txBody>
      </p:sp>
      <p:sp>
        <p:nvSpPr>
          <p:cNvPr id="3" name="Объект 2"/>
          <p:cNvSpPr>
            <a:spLocks noGrp="1"/>
          </p:cNvSpPr>
          <p:nvPr>
            <p:ph idx="1"/>
          </p:nvPr>
        </p:nvSpPr>
        <p:spPr/>
        <p:txBody>
          <a:bodyPr/>
          <a:lstStyle/>
          <a:p>
            <a:endParaRPr lang="ru-RU"/>
          </a:p>
        </p:txBody>
      </p:sp>
      <p:sp>
        <p:nvSpPr>
          <p:cNvPr id="4" name="Прямоугольник 3"/>
          <p:cNvSpPr>
            <a:spLocks noChangeArrowheads="1"/>
          </p:cNvSpPr>
          <p:nvPr/>
        </p:nvSpPr>
        <p:spPr bwMode="auto">
          <a:xfrm>
            <a:off x="214282" y="1133664"/>
            <a:ext cx="5786478" cy="3724096"/>
          </a:xfrm>
          <a:prstGeom prst="rect">
            <a:avLst/>
          </a:prstGeom>
          <a:noFill/>
          <a:ln w="9525">
            <a:noFill/>
            <a:miter lim="800000"/>
            <a:headEnd/>
            <a:tailEnd/>
          </a:ln>
        </p:spPr>
        <p:txBody>
          <a:bodyPr wrap="square">
            <a:spAutoFit/>
          </a:bodyPr>
          <a:lstStyle/>
          <a:p>
            <a:pPr indent="457200" algn="just">
              <a:spcBef>
                <a:spcPts val="600"/>
              </a:spcBef>
              <a:spcAft>
                <a:spcPts val="600"/>
              </a:spcAft>
            </a:pPr>
            <a:r>
              <a:rPr lang="uz" dirty="0">
                <a:solidFill>
                  <a:srgbClr val="002060"/>
                </a:solidFill>
                <a:latin typeface="Comic Sans MS" pitchFamily="66" charset="0"/>
              </a:rPr>
              <a:t>Bu yo'nalish birinchi bo'lib paydo bo'ldi. Birinchi kompyuterlar faqat ilmiy va sanoat maqsadlarida ishlatilgan.</a:t>
            </a:r>
          </a:p>
          <a:p>
            <a:pPr indent="457200" algn="just">
              <a:spcBef>
                <a:spcPts val="600"/>
              </a:spcBef>
              <a:spcAft>
                <a:spcPts val="600"/>
              </a:spcAft>
            </a:pPr>
            <a:r>
              <a:rPr lang="uz" dirty="0">
                <a:solidFill>
                  <a:srgbClr val="002060"/>
                </a:solidFill>
                <a:latin typeface="Comic Sans MS" pitchFamily="66" charset="0"/>
              </a:rPr>
              <a:t>Mashinada birinchi grafiklar belgilarga asoslangan bosib chiqarish rejimida ishlab chiqarilgan. Keyinchalik, siyoh qalami bilan qog'ozga chizmalar va grafiklarni chizish uchun maxsus qurilmalar - plotterlar paydo bo'ldi.</a:t>
            </a:r>
          </a:p>
          <a:p>
            <a:pPr indent="457200" algn="just">
              <a:spcBef>
                <a:spcPts val="600"/>
              </a:spcBef>
              <a:spcAft>
                <a:spcPts val="600"/>
              </a:spcAft>
            </a:pPr>
            <a:r>
              <a:rPr lang="uz" dirty="0">
                <a:solidFill>
                  <a:srgbClr val="002060"/>
                </a:solidFill>
                <a:latin typeface="Comic Sans MS" pitchFamily="66" charset="0"/>
              </a:rPr>
              <a:t>Zamonaviy ilmiy kompyuter grafikasi ularning natijalarini vizual tasvirlash bilan hisoblash tajribalarini o'tkazish imkonini beradi.</a:t>
            </a:r>
          </a:p>
        </p:txBody>
      </p:sp>
      <p:pic>
        <p:nvPicPr>
          <p:cNvPr id="5" name="Picture 2"/>
          <p:cNvPicPr>
            <a:picLocks noChangeAspect="1" noChangeArrowheads="1"/>
          </p:cNvPicPr>
          <p:nvPr/>
        </p:nvPicPr>
        <p:blipFill>
          <a:blip r:embed="rId2"/>
          <a:srcRect r="77"/>
          <a:stretch>
            <a:fillRect/>
          </a:stretch>
        </p:blipFill>
        <p:spPr bwMode="auto">
          <a:xfrm>
            <a:off x="6143636" y="714358"/>
            <a:ext cx="2928958" cy="2660653"/>
          </a:xfrm>
          <a:prstGeom prst="rect">
            <a:avLst/>
          </a:prstGeom>
          <a:noFill/>
          <a:ln w="9525">
            <a:noFill/>
            <a:miter lim="800000"/>
            <a:headEnd/>
            <a:tailEnd/>
          </a:ln>
        </p:spPr>
      </p:pic>
      <p:pic>
        <p:nvPicPr>
          <p:cNvPr id="6" name="Picture 5"/>
          <p:cNvPicPr>
            <a:picLocks noChangeAspect="1" noChangeArrowheads="1"/>
          </p:cNvPicPr>
          <p:nvPr/>
        </p:nvPicPr>
        <p:blipFill>
          <a:blip r:embed="rId3"/>
          <a:srcRect l="-141"/>
          <a:stretch>
            <a:fillRect/>
          </a:stretch>
        </p:blipFill>
        <p:spPr bwMode="auto">
          <a:xfrm>
            <a:off x="6286512" y="3357562"/>
            <a:ext cx="2724084" cy="1857388"/>
          </a:xfrm>
          <a:prstGeom prst="rect">
            <a:avLst/>
          </a:prstGeom>
          <a:noFill/>
          <a:ln w="9525">
            <a:noFill/>
            <a:miter lim="800000"/>
            <a:headEnd/>
            <a:tailEnd/>
          </a:ln>
        </p:spPr>
      </p:pic>
      <p:pic>
        <p:nvPicPr>
          <p:cNvPr id="7" name="Picture 6"/>
          <p:cNvPicPr>
            <a:picLocks noChangeAspect="1" noChangeArrowheads="1"/>
          </p:cNvPicPr>
          <p:nvPr/>
        </p:nvPicPr>
        <p:blipFill>
          <a:blip r:embed="rId4"/>
          <a:srcRect/>
          <a:stretch>
            <a:fillRect/>
          </a:stretch>
        </p:blipFill>
        <p:spPr bwMode="auto">
          <a:xfrm>
            <a:off x="6643704" y="5286388"/>
            <a:ext cx="1989699" cy="1500198"/>
          </a:xfrm>
          <a:prstGeom prst="rect">
            <a:avLst/>
          </a:prstGeom>
          <a:noFill/>
          <a:ln w="9525">
            <a:noFill/>
            <a:miter lim="800000"/>
            <a:headEnd/>
            <a:tailEnd/>
          </a:ln>
        </p:spPr>
      </p:pic>
      <p:sp>
        <p:nvSpPr>
          <p:cNvPr id="9" name="Прямоугольник 8"/>
          <p:cNvSpPr/>
          <p:nvPr/>
        </p:nvSpPr>
        <p:spPr>
          <a:xfrm>
            <a:off x="285720" y="5023506"/>
            <a:ext cx="5715040" cy="1477328"/>
          </a:xfrm>
          <a:prstGeom prst="rect">
            <a:avLst/>
          </a:prstGeom>
        </p:spPr>
        <p:txBody>
          <a:bodyPr wrap="square">
            <a:spAutoFit/>
          </a:bodyPr>
          <a:lstStyle/>
          <a:p>
            <a:pPr algn="just">
              <a:spcBef>
                <a:spcPts val="600"/>
              </a:spcBef>
              <a:spcAft>
                <a:spcPts val="600"/>
              </a:spcAft>
            </a:pPr>
            <a:r>
              <a:rPr lang="uz" b="1" dirty="0">
                <a:solidFill>
                  <a:srgbClr val="002060"/>
                </a:solidFill>
                <a:latin typeface="Comic Sans MS" pitchFamily="66" charset="0"/>
              </a:rPr>
              <a:t>Ilmiy grafikaning maqsadi ilmiy tadqiqot ob'ektlarini vizual tasvirlash, hisoblash natijalarini grafik tarzda qayta ishlash va ularning natijalarini vizual tasvirlash bilan hisoblash tajribalarini o'tkazishdir.</a:t>
            </a:r>
          </a:p>
        </p:txBody>
      </p:sp>
    </p:spTree>
    <p:extLst>
      <p:ext uri="{BB962C8B-B14F-4D97-AF65-F5344CB8AC3E}">
        <p14:creationId xmlns:p14="http://schemas.microsoft.com/office/powerpoint/2010/main" val="935647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4"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4)">
                                      <p:cBhvr>
                                        <p:cTn id="7" dur="2000"/>
                                        <p:tgtEl>
                                          <p:spTgt spid="5"/>
                                        </p:tgtEl>
                                      </p:cBhvr>
                                    </p:animEffect>
                                  </p:childTnLst>
                                </p:cTn>
                              </p:par>
                            </p:childTnLst>
                          </p:cTn>
                        </p:par>
                        <p:par>
                          <p:cTn id="8" fill="hold">
                            <p:stCondLst>
                              <p:cond delay="2000"/>
                            </p:stCondLst>
                            <p:childTnLst>
                              <p:par>
                                <p:cTn id="9" presetID="21" presetClass="entr" presetSubtype="4"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heel(4)">
                                      <p:cBhvr>
                                        <p:cTn id="11"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ext Box 2">
            <a:extLst>
              <a:ext uri="{FF2B5EF4-FFF2-40B4-BE49-F238E27FC236}">
                <a16:creationId xmlns:a16="http://schemas.microsoft.com/office/drawing/2014/main" id="{9E11D357-9133-4329-AAF9-06F57538FCE5}"/>
              </a:ext>
            </a:extLst>
          </p:cNvPr>
          <p:cNvSpPr txBox="1">
            <a:spLocks noChangeArrowheads="1"/>
          </p:cNvSpPr>
          <p:nvPr/>
        </p:nvSpPr>
        <p:spPr bwMode="auto">
          <a:xfrm>
            <a:off x="395288" y="0"/>
            <a:ext cx="8075612" cy="5754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type="none" w="sm" len="sm"/>
                <a:tailEnd type="none" w="sm" len="sm"/>
              </a14:hiddenLine>
            </a:ext>
          </a:extLst>
        </p:spPr>
        <p:txBody>
          <a:bodyPr>
            <a:spAutoFit/>
          </a:bodyPr>
          <a:lstStyle>
            <a:lvl1pPr defTabSz="666750" eaLnBrk="0" hangingPunct="0">
              <a:defRPr>
                <a:solidFill>
                  <a:schemeClr val="tx1"/>
                </a:solidFill>
                <a:latin typeface="Arial" panose="020B0604020202020204" pitchFamily="34" charset="0"/>
              </a:defRPr>
            </a:lvl1pPr>
            <a:lvl2pPr marL="742950" indent="-285750" defTabSz="666750" eaLnBrk="0" hangingPunct="0">
              <a:defRPr>
                <a:solidFill>
                  <a:schemeClr val="tx1"/>
                </a:solidFill>
                <a:latin typeface="Arial" panose="020B0604020202020204" pitchFamily="34" charset="0"/>
              </a:defRPr>
            </a:lvl2pPr>
            <a:lvl3pPr marL="1143000" indent="-228600" defTabSz="666750" eaLnBrk="0" hangingPunct="0">
              <a:defRPr>
                <a:solidFill>
                  <a:schemeClr val="tx1"/>
                </a:solidFill>
                <a:latin typeface="Arial" panose="020B0604020202020204" pitchFamily="34" charset="0"/>
              </a:defRPr>
            </a:lvl3pPr>
            <a:lvl4pPr marL="1600200" indent="-228600" defTabSz="666750" eaLnBrk="0" hangingPunct="0">
              <a:defRPr>
                <a:solidFill>
                  <a:schemeClr val="tx1"/>
                </a:solidFill>
                <a:latin typeface="Arial" panose="020B0604020202020204" pitchFamily="34" charset="0"/>
              </a:defRPr>
            </a:lvl4pPr>
            <a:lvl5pPr marL="2057400" indent="-228600" defTabSz="666750" eaLnBrk="0" hangingPunct="0">
              <a:defRPr>
                <a:solidFill>
                  <a:schemeClr val="tx1"/>
                </a:solidFill>
                <a:latin typeface="Arial" panose="020B0604020202020204" pitchFamily="34" charset="0"/>
              </a:defRPr>
            </a:lvl5pPr>
            <a:lvl6pPr marL="2514600" indent="-228600" defTabSz="666750" eaLnBrk="0" fontAlgn="base" hangingPunct="0">
              <a:spcBef>
                <a:spcPct val="0"/>
              </a:spcBef>
              <a:spcAft>
                <a:spcPct val="0"/>
              </a:spcAft>
              <a:defRPr>
                <a:solidFill>
                  <a:schemeClr val="tx1"/>
                </a:solidFill>
                <a:latin typeface="Arial" panose="020B0604020202020204" pitchFamily="34" charset="0"/>
              </a:defRPr>
            </a:lvl6pPr>
            <a:lvl7pPr marL="2971800" indent="-228600" defTabSz="666750" eaLnBrk="0" fontAlgn="base" hangingPunct="0">
              <a:spcBef>
                <a:spcPct val="0"/>
              </a:spcBef>
              <a:spcAft>
                <a:spcPct val="0"/>
              </a:spcAft>
              <a:defRPr>
                <a:solidFill>
                  <a:schemeClr val="tx1"/>
                </a:solidFill>
                <a:latin typeface="Arial" panose="020B0604020202020204" pitchFamily="34" charset="0"/>
              </a:defRPr>
            </a:lvl7pPr>
            <a:lvl8pPr marL="3429000" indent="-228600" defTabSz="666750" eaLnBrk="0" fontAlgn="base" hangingPunct="0">
              <a:spcBef>
                <a:spcPct val="0"/>
              </a:spcBef>
              <a:spcAft>
                <a:spcPct val="0"/>
              </a:spcAft>
              <a:defRPr>
                <a:solidFill>
                  <a:schemeClr val="tx1"/>
                </a:solidFill>
                <a:latin typeface="Arial" panose="020B0604020202020204" pitchFamily="34" charset="0"/>
              </a:defRPr>
            </a:lvl8pPr>
            <a:lvl9pPr marL="3886200" indent="-228600" defTabSz="666750" eaLnBrk="0" fontAlgn="base" hangingPunct="0">
              <a:spcBef>
                <a:spcPct val="0"/>
              </a:spcBef>
              <a:spcAft>
                <a:spcPct val="0"/>
              </a:spcAft>
              <a:defRPr>
                <a:solidFill>
                  <a:schemeClr val="tx1"/>
                </a:solidFill>
                <a:latin typeface="Arial" panose="020B0604020202020204" pitchFamily="34" charset="0"/>
              </a:defRPr>
            </a:lvl9pPr>
          </a:lstStyle>
          <a:p>
            <a:pPr algn="ctr">
              <a:defRPr/>
            </a:pPr>
            <a:r>
              <a:rPr lang="uz" sz="4000" b="1" dirty="0">
                <a:latin typeface="Times New Roman" panose="02020603050405020304" pitchFamily="18" charset="0"/>
              </a:rPr>
              <a:t>Inkjet printer</a:t>
            </a:r>
          </a:p>
          <a:p>
            <a:pPr algn="ctr">
              <a:defRPr/>
            </a:pPr>
            <a:endParaRPr lang="ru-RU" sz="2000" dirty="0">
              <a:latin typeface="Times New Roman" panose="02020603050405020304" pitchFamily="18" charset="0"/>
            </a:endParaRPr>
          </a:p>
          <a:p>
            <a:pPr algn="just">
              <a:defRPr/>
            </a:pPr>
            <a:r>
              <a:rPr lang="uz" sz="2000" dirty="0"/>
              <a:t> </a:t>
            </a:r>
            <a:r>
              <a:rPr lang="uz" dirty="0"/>
              <a:t>Inkjet printerlar bosim ostida mayda teshiklar orqali qog'ozga turli rangdagi siyoh tomchilarini purkaydigan inkjet chop etish kallaklaridan foydalanadi. Inkjet printerlar matnni tez chop etish imkonini beradi va raqamli kameralar bilan olingan yuqori sifatli rangli fotosuratlarni chop etish uchun keng qo'llaniladi.</a:t>
            </a:r>
          </a:p>
          <a:p>
            <a:pPr algn="just">
              <a:defRPr/>
            </a:pPr>
            <a:endParaRPr lang="ru-RU" u="sng" dirty="0"/>
          </a:p>
          <a:p>
            <a:pPr algn="just">
              <a:defRPr/>
            </a:pPr>
            <a:r>
              <a:rPr lang="uz" u="sng" dirty="0"/>
              <a:t>Inkjet printerlarning kamchiliklari </a:t>
            </a:r>
            <a:r>
              <a:rPr lang="uz" dirty="0"/>
              <a:t>:</a:t>
            </a:r>
          </a:p>
          <a:p>
            <a:pPr marL="285750" indent="-285750" algn="just">
              <a:buFontTx/>
              <a:buChar char="-"/>
              <a:defRPr/>
            </a:pPr>
            <a:r>
              <a:rPr lang="uz" dirty="0"/>
              <a:t>yuqori siyoh iste'moli;</a:t>
            </a:r>
          </a:p>
          <a:p>
            <a:pPr marL="285750" indent="-285750" algn="just">
              <a:buFontTx/>
              <a:buChar char="-"/>
              <a:defRPr/>
            </a:pPr>
            <a:r>
              <a:rPr lang="uz" dirty="0"/>
              <a:t>yonilg'i quyishning yuqori narxi</a:t>
            </a:r>
          </a:p>
          <a:p>
            <a:pPr marL="285750" indent="-285750" algn="just">
              <a:buFontTx/>
              <a:buChar char="-"/>
              <a:defRPr/>
            </a:pPr>
            <a:r>
              <a:rPr lang="uz" dirty="0"/>
              <a:t>nozul ichidagi siyohni quritish ehtimoli, bu esa bosma boshni almashtirish zarurligiga olib keladi.</a:t>
            </a:r>
            <a:endParaRPr lang="ru-RU" b="1" i="1" dirty="0"/>
          </a:p>
          <a:p>
            <a:pPr marL="285750" indent="-285750" algn="just">
              <a:buFontTx/>
              <a:buChar char="-"/>
              <a:defRPr/>
            </a:pPr>
            <a:endParaRPr lang="ru-RU" dirty="0"/>
          </a:p>
          <a:p>
            <a:pPr algn="just">
              <a:defRPr/>
            </a:pPr>
            <a:endParaRPr lang="ru-RU" sz="1600" dirty="0"/>
          </a:p>
          <a:p>
            <a:pPr algn="just">
              <a:defRPr/>
            </a:pPr>
            <a:endParaRPr lang="ru-RU" sz="1600" dirty="0"/>
          </a:p>
          <a:p>
            <a:pPr algn="just">
              <a:defRPr/>
            </a:pPr>
            <a:endParaRPr lang="ru-RU" sz="2000" dirty="0"/>
          </a:p>
          <a:p>
            <a:pPr algn="just">
              <a:defRPr/>
            </a:pPr>
            <a:r>
              <a:rPr lang="uz" sz="2000" dirty="0">
                <a:latin typeface="Times New Roman" panose="02020603050405020304" pitchFamily="18" charset="0"/>
              </a:rPr>
              <a:t> </a:t>
            </a:r>
          </a:p>
        </p:txBody>
      </p:sp>
      <p:pic>
        <p:nvPicPr>
          <p:cNvPr id="28675" name="Picture 2" descr="Картинки по запросу струйный принтер презентация">
            <a:extLst>
              <a:ext uri="{FF2B5EF4-FFF2-40B4-BE49-F238E27FC236}">
                <a16:creationId xmlns:a16="http://schemas.microsoft.com/office/drawing/2014/main" id="{46EA5452-1479-4C92-8B2C-D608571E35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78427" y="4292602"/>
            <a:ext cx="3846513" cy="2449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76" name="Picture 4" descr="Картинки по запросу струйный принтер презентация">
            <a:extLst>
              <a:ext uri="{FF2B5EF4-FFF2-40B4-BE49-F238E27FC236}">
                <a16:creationId xmlns:a16="http://schemas.microsoft.com/office/drawing/2014/main" id="{F6EA1B01-9F1F-4528-8B61-38939A658E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188" y="4581527"/>
            <a:ext cx="3397250" cy="2030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ext Box 2">
            <a:extLst>
              <a:ext uri="{FF2B5EF4-FFF2-40B4-BE49-F238E27FC236}">
                <a16:creationId xmlns:a16="http://schemas.microsoft.com/office/drawing/2014/main" id="{251147F6-034B-4018-8D4B-E727D5972D44}"/>
              </a:ext>
            </a:extLst>
          </p:cNvPr>
          <p:cNvSpPr txBox="1">
            <a:spLocks noChangeArrowheads="1"/>
          </p:cNvSpPr>
          <p:nvPr/>
        </p:nvSpPr>
        <p:spPr bwMode="auto">
          <a:xfrm>
            <a:off x="422277" y="0"/>
            <a:ext cx="8074025" cy="4954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type="none" w="sm" len="sm"/>
                <a:tailEnd type="none" w="sm" len="sm"/>
              </a14:hiddenLine>
            </a:ext>
          </a:extLst>
        </p:spPr>
        <p:txBody>
          <a:bodyPr>
            <a:spAutoFit/>
          </a:bodyPr>
          <a:lstStyle>
            <a:lvl1pPr defTabSz="666750">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defRPr>
            </a:lvl1pPr>
            <a:lvl2pPr marL="742950" indent="-285750" defTabSz="666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defRPr>
            </a:lvl2pPr>
            <a:lvl3pPr marL="1143000" indent="-228600" defTabSz="66675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defRPr>
            </a:lvl3pPr>
            <a:lvl4pPr marL="1600200" indent="-228600" defTabSz="66675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defRPr>
            </a:lvl4pPr>
            <a:lvl5pPr marL="2057400" indent="-228600" defTabSz="66675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5pPr>
            <a:lvl6pPr marL="2514600" indent="-228600" defTabSz="66675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6pPr>
            <a:lvl7pPr marL="2971800" indent="-228600" defTabSz="66675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7pPr>
            <a:lvl8pPr marL="3429000" indent="-228600" defTabSz="66675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8pPr>
            <a:lvl9pPr marL="3886200" indent="-228600" defTabSz="66675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9pPr>
          </a:lstStyle>
          <a:p>
            <a:pPr algn="ctr">
              <a:spcBef>
                <a:spcPct val="0"/>
              </a:spcBef>
              <a:buClrTx/>
              <a:buSzTx/>
              <a:buFontTx/>
              <a:buNone/>
            </a:pPr>
            <a:r>
              <a:rPr lang="uz" altLang="en-US" sz="4000" b="1">
                <a:latin typeface="Times New Roman" panose="02020603050405020304" pitchFamily="18" charset="0"/>
              </a:rPr>
              <a:t>Lazerli printer</a:t>
            </a:r>
          </a:p>
          <a:p>
            <a:pPr algn="ctr">
              <a:spcBef>
                <a:spcPct val="0"/>
              </a:spcBef>
              <a:buClrTx/>
              <a:buSzTx/>
              <a:buFontTx/>
              <a:buNone/>
            </a:pPr>
            <a:endParaRPr lang="ru-RU" altLang="en-US" sz="2000">
              <a:latin typeface="Times New Roman" panose="02020603050405020304" pitchFamily="18" charset="0"/>
            </a:endParaRPr>
          </a:p>
          <a:p>
            <a:pPr algn="just">
              <a:spcBef>
                <a:spcPct val="0"/>
              </a:spcBef>
              <a:buClrTx/>
              <a:buSzTx/>
              <a:buFontTx/>
              <a:buNone/>
            </a:pPr>
            <a:r>
              <a:rPr lang="uz" altLang="en-US" sz="2000">
                <a:latin typeface="Arial" panose="020B0604020202020204" pitchFamily="34" charset="0"/>
              </a:rPr>
              <a:t> </a:t>
            </a:r>
            <a:r>
              <a:rPr lang="uz" altLang="en-US" sz="1800">
                <a:latin typeface="Arial" panose="020B0604020202020204" pitchFamily="34" charset="0"/>
              </a:rPr>
              <a:t>Lazerli printerlar jim ishlaydi, mukammal sifat va yuqori chop etish tezligini (daqiqada 30 sahifagacha) taqdim etadi. Ular hujjatlarni chop etish uchun ofislarda qo'llaniladi. Zamonaviy lazer printerlari siyohli printerlarga qaraganda arzonroq narxda yuqori sifatli rangli chop etish imkonini beradi.</a:t>
            </a:r>
          </a:p>
          <a:p>
            <a:pPr algn="just">
              <a:spcBef>
                <a:spcPct val="0"/>
              </a:spcBef>
              <a:buClrTx/>
              <a:buSzTx/>
              <a:buFontTx/>
              <a:buNone/>
            </a:pPr>
            <a:r>
              <a:rPr lang="uz" altLang="en-US" sz="1800">
                <a:latin typeface="Arial" panose="020B0604020202020204" pitchFamily="34" charset="0"/>
              </a:rPr>
              <a:t>Lazerli printerning ishchi elementi fotobaraban (silindrsimon rolik) hisoblanadi. Elektr effektlari va lazer yordamida toner barabanga to'g'ri joylarda "yopishadi", keyin uni qog'ozga o'tkazadi.</a:t>
            </a:r>
          </a:p>
          <a:p>
            <a:pPr algn="just">
              <a:spcBef>
                <a:spcPct val="0"/>
              </a:spcBef>
              <a:buClrTx/>
              <a:buSzTx/>
              <a:buFontTx/>
              <a:buNone/>
            </a:pPr>
            <a:endParaRPr lang="ru-RU" altLang="en-US" sz="1800">
              <a:latin typeface="Arial" panose="020B0604020202020204" pitchFamily="34" charset="0"/>
            </a:endParaRPr>
          </a:p>
          <a:p>
            <a:pPr algn="just">
              <a:spcBef>
                <a:spcPct val="0"/>
              </a:spcBef>
              <a:buClrTx/>
              <a:buSzTx/>
              <a:buFontTx/>
              <a:buNone/>
            </a:pPr>
            <a:endParaRPr lang="ru-RU" altLang="en-US" sz="1800" u="sng">
              <a:latin typeface="Arial" panose="020B0604020202020204" pitchFamily="34" charset="0"/>
            </a:endParaRPr>
          </a:p>
          <a:p>
            <a:pPr algn="just">
              <a:spcBef>
                <a:spcPct val="0"/>
              </a:spcBef>
              <a:buClrTx/>
              <a:buSzTx/>
              <a:buFontTx/>
              <a:buNone/>
            </a:pPr>
            <a:endParaRPr lang="ru-RU" altLang="en-US" sz="1600">
              <a:latin typeface="Arial" panose="020B0604020202020204" pitchFamily="34" charset="0"/>
            </a:endParaRPr>
          </a:p>
          <a:p>
            <a:pPr algn="just">
              <a:spcBef>
                <a:spcPct val="0"/>
              </a:spcBef>
              <a:buClrTx/>
              <a:buSzTx/>
              <a:buFontTx/>
              <a:buNone/>
            </a:pPr>
            <a:endParaRPr lang="ru-RU" altLang="en-US" sz="2000">
              <a:latin typeface="Arial" panose="020B0604020202020204" pitchFamily="34" charset="0"/>
            </a:endParaRPr>
          </a:p>
          <a:p>
            <a:pPr algn="just">
              <a:spcBef>
                <a:spcPct val="0"/>
              </a:spcBef>
              <a:buClrTx/>
              <a:buSzTx/>
              <a:buFontTx/>
              <a:buNone/>
            </a:pPr>
            <a:r>
              <a:rPr lang="uz" altLang="en-US" sz="2000">
                <a:latin typeface="Times New Roman" panose="02020603050405020304" pitchFamily="18" charset="0"/>
              </a:rPr>
              <a:t> </a:t>
            </a:r>
          </a:p>
        </p:txBody>
      </p:sp>
      <p:pic>
        <p:nvPicPr>
          <p:cNvPr id="29699" name="Picture 2" descr="Картинки по запросу лазерный принтер презентация">
            <a:extLst>
              <a:ext uri="{FF2B5EF4-FFF2-40B4-BE49-F238E27FC236}">
                <a16:creationId xmlns:a16="http://schemas.microsoft.com/office/drawing/2014/main" id="{80454CC4-08B8-467D-A6C7-4E83E17766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62615" y="4149727"/>
            <a:ext cx="2808287" cy="2246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5">
            <a:extLst>
              <a:ext uri="{FF2B5EF4-FFF2-40B4-BE49-F238E27FC236}">
                <a16:creationId xmlns:a16="http://schemas.microsoft.com/office/drawing/2014/main" id="{7357A710-E39C-4997-BC23-E054BE8E3997}"/>
              </a:ext>
            </a:extLst>
          </p:cNvPr>
          <p:cNvSpPr>
            <a:spLocks noChangeArrowheads="1"/>
          </p:cNvSpPr>
          <p:nvPr/>
        </p:nvSpPr>
        <p:spPr bwMode="auto">
          <a:xfrm>
            <a:off x="403227" y="3573463"/>
            <a:ext cx="5091113" cy="304641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lvl1pPr indent="142875"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defRPr/>
            </a:pPr>
            <a:r>
              <a:rPr lang="uz" sz="1600" u="sng" dirty="0"/>
              <a:t>Lazerli printerlarning afzalliklari</a:t>
            </a:r>
          </a:p>
          <a:p>
            <a:pPr indent="0" algn="just">
              <a:buFontTx/>
              <a:buChar char="•"/>
              <a:defRPr/>
            </a:pPr>
            <a:r>
              <a:rPr lang="uz" sz="1600" dirty="0"/>
              <a:t>Qora va oq matnli hujjatlarni yuqori sifatli chop etish.</a:t>
            </a:r>
          </a:p>
          <a:p>
            <a:pPr indent="0" algn="just">
              <a:buFontTx/>
              <a:buChar char="•"/>
              <a:defRPr/>
            </a:pPr>
            <a:r>
              <a:rPr lang="uz" sz="1600" dirty="0"/>
              <a:t>Inkjet printerlarga nisbatan yuqori bosib chiqarish tezligi.</a:t>
            </a:r>
          </a:p>
          <a:p>
            <a:pPr indent="0" algn="just">
              <a:defRPr/>
            </a:pPr>
            <a:endParaRPr lang="ru-RU" sz="1600" dirty="0"/>
          </a:p>
          <a:p>
            <a:pPr algn="just">
              <a:defRPr/>
            </a:pPr>
            <a:r>
              <a:rPr lang="uz" sz="1600" u="sng" dirty="0"/>
              <a:t>Lazerli printerlarning kamchiliklari</a:t>
            </a:r>
          </a:p>
          <a:p>
            <a:pPr indent="0" algn="just">
              <a:buFontTx/>
              <a:buChar char="•"/>
              <a:defRPr/>
            </a:pPr>
            <a:r>
              <a:rPr lang="uz" sz="1600" dirty="0"/>
              <a:t>Yuqori narx. Bu, ayniqsa, rangli chop etish imkoniyatiga ega printerlar uchun to'g'ri keladi.</a:t>
            </a:r>
          </a:p>
          <a:p>
            <a:pPr indent="0" algn="just">
              <a:buFontTx/>
              <a:buChar char="•"/>
              <a:defRPr/>
            </a:pPr>
            <a:r>
              <a:rPr lang="uz" sz="1600" dirty="0"/>
              <a:t>Uyda toner kartridjini to'ldirish deyarli mumkin emas (o'rtacha foydalanuvchi uchun).</a:t>
            </a:r>
          </a:p>
        </p:txBody>
      </p:sp>
    </p:spTree>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ext Box 2">
            <a:extLst>
              <a:ext uri="{FF2B5EF4-FFF2-40B4-BE49-F238E27FC236}">
                <a16:creationId xmlns:a16="http://schemas.microsoft.com/office/drawing/2014/main" id="{3D0F610B-90C5-4DD9-A8AA-44854ECDF73A}"/>
              </a:ext>
            </a:extLst>
          </p:cNvPr>
          <p:cNvSpPr txBox="1">
            <a:spLocks noChangeArrowheads="1"/>
          </p:cNvSpPr>
          <p:nvPr/>
        </p:nvSpPr>
        <p:spPr bwMode="auto">
          <a:xfrm>
            <a:off x="684213" y="404813"/>
            <a:ext cx="8075612" cy="2432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type="none" w="sm" len="sm"/>
                <a:tailEnd type="none" w="sm" len="sm"/>
              </a14:hiddenLine>
            </a:ext>
          </a:extLst>
        </p:spPr>
        <p:txBody>
          <a:bodyPr>
            <a:spAutoFit/>
          </a:bodyPr>
          <a:lstStyle>
            <a:lvl1pPr defTabSz="666750">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defRPr>
            </a:lvl1pPr>
            <a:lvl2pPr marL="742950" indent="-285750" defTabSz="666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defRPr>
            </a:lvl2pPr>
            <a:lvl3pPr marL="1143000" indent="-228600" defTabSz="66675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defRPr>
            </a:lvl3pPr>
            <a:lvl4pPr marL="1600200" indent="-228600" defTabSz="66675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defRPr>
            </a:lvl4pPr>
            <a:lvl5pPr marL="2057400" indent="-228600" defTabSz="66675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5pPr>
            <a:lvl6pPr marL="2514600" indent="-228600" defTabSz="66675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6pPr>
            <a:lvl7pPr marL="2971800" indent="-228600" defTabSz="66675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7pPr>
            <a:lvl8pPr marL="3429000" indent="-228600" defTabSz="66675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8pPr>
            <a:lvl9pPr marL="3886200" indent="-228600" defTabSz="66675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9pPr>
          </a:lstStyle>
          <a:p>
            <a:pPr algn="ctr">
              <a:spcBef>
                <a:spcPct val="0"/>
              </a:spcBef>
              <a:buClrTx/>
              <a:buSzTx/>
              <a:buFontTx/>
              <a:buNone/>
            </a:pPr>
            <a:r>
              <a:rPr lang="uz" altLang="en-US" sz="4000" b="1">
                <a:latin typeface="Times New Roman" panose="02020603050405020304" pitchFamily="18" charset="0"/>
              </a:rPr>
              <a:t>Plotter</a:t>
            </a:r>
          </a:p>
          <a:p>
            <a:pPr algn="just">
              <a:spcBef>
                <a:spcPct val="0"/>
              </a:spcBef>
              <a:buClrTx/>
              <a:buSzTx/>
              <a:buFontTx/>
              <a:buNone/>
            </a:pPr>
            <a:r>
              <a:rPr lang="uz" altLang="en-US" sz="1800" b="1">
                <a:latin typeface="Arial" panose="020B0604020202020204" pitchFamily="34" charset="0"/>
              </a:rPr>
              <a:t>Plotter</a:t>
            </a:r>
            <a:r>
              <a:rPr lang="uz" altLang="en-US" sz="2000"/>
              <a:t> </a:t>
            </a:r>
            <a:r>
              <a:rPr lang="uz" altLang="en-US" sz="1800">
                <a:latin typeface="Arial" panose="020B0604020202020204" pitchFamily="34" charset="0"/>
              </a:rPr>
              <a:t>(yunon tilidan - yozaman, chizaman), </a:t>
            </a:r>
            <a:r>
              <a:rPr lang="uz" altLang="en-US" sz="1800" b="1">
                <a:latin typeface="Arial" panose="020B0604020202020204" pitchFamily="34" charset="0"/>
              </a:rPr>
              <a:t>plotter </a:t>
            </a:r>
            <a:r>
              <a:rPr lang="uz" altLang="en-US" sz="1800">
                <a:latin typeface="Arial" panose="020B0604020202020204" pitchFamily="34" charset="0"/>
              </a:rPr>
              <a:t>- bu A0 gacha bo'lgan o'lchamdagi qog'oz yoki iz qog'oziga yuqori aniqlikdagi chizmalar, diagrammalar, murakkab chizmalar, xaritalar va boshqa grafik ma'lumotlarni avtomatik ravishda chizish uchun qurilma.</a:t>
            </a:r>
          </a:p>
          <a:p>
            <a:pPr>
              <a:spcBef>
                <a:spcPct val="0"/>
              </a:spcBef>
              <a:buClrTx/>
              <a:buSzTx/>
              <a:buFontTx/>
              <a:buNone/>
            </a:pPr>
            <a:r>
              <a:rPr lang="uz" altLang="en-US" sz="2000">
                <a:latin typeface="Arial" panose="020B0604020202020204" pitchFamily="34" charset="0"/>
              </a:rPr>
              <a:t> </a:t>
            </a:r>
            <a:r>
              <a:rPr lang="uz" altLang="en-US" sz="1800">
                <a:latin typeface="Arial" panose="020B0604020202020204" pitchFamily="34" charset="0"/>
              </a:rPr>
              <a:t>Qog'ozdagi tasvir chop etish kallagi yordamida shakllantiriladi. Rasm qog'ozga nuqta-nuqta qo'llaniladi.</a:t>
            </a:r>
          </a:p>
        </p:txBody>
      </p:sp>
      <p:pic>
        <p:nvPicPr>
          <p:cNvPr id="30723" name="Рисунок 2">
            <a:extLst>
              <a:ext uri="{FF2B5EF4-FFF2-40B4-BE49-F238E27FC236}">
                <a16:creationId xmlns:a16="http://schemas.microsoft.com/office/drawing/2014/main" id="{75E5FD73-EB25-41C5-A687-7260AD9B3B5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84215" y="2840040"/>
            <a:ext cx="2135187" cy="3906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24" name="Picture 6" descr="https://upload.wikimedia.org/wikipedia/commons/thumb/f/f5/Plotter_Gerber_Infinity.jpg/250px-Plotter_Gerber_Infinity.jpg">
            <a:extLst>
              <a:ext uri="{FF2B5EF4-FFF2-40B4-BE49-F238E27FC236}">
                <a16:creationId xmlns:a16="http://schemas.microsoft.com/office/drawing/2014/main" id="{73C1F28E-F588-42A2-BBB9-81D10CB215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63990" y="2997200"/>
            <a:ext cx="4795837" cy="360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ext Box 2">
            <a:extLst>
              <a:ext uri="{FF2B5EF4-FFF2-40B4-BE49-F238E27FC236}">
                <a16:creationId xmlns:a16="http://schemas.microsoft.com/office/drawing/2014/main" id="{2D5769C8-588E-4A6F-A393-77D33ECAA87D}"/>
              </a:ext>
            </a:extLst>
          </p:cNvPr>
          <p:cNvSpPr txBox="1">
            <a:spLocks noChangeArrowheads="1"/>
          </p:cNvSpPr>
          <p:nvPr/>
        </p:nvSpPr>
        <p:spPr bwMode="auto">
          <a:xfrm>
            <a:off x="827088" y="115888"/>
            <a:ext cx="8075612" cy="163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type="none" w="sm" len="sm"/>
                <a:tailEnd type="none" w="sm" len="sm"/>
              </a14:hiddenLine>
            </a:ext>
          </a:extLst>
        </p:spPr>
        <p:txBody>
          <a:bodyPr>
            <a:spAutoFit/>
          </a:bodyPr>
          <a:lstStyle>
            <a:lvl1pPr defTabSz="666750">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defRPr>
            </a:lvl1pPr>
            <a:lvl2pPr marL="742950" indent="-285750" defTabSz="666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defRPr>
            </a:lvl2pPr>
            <a:lvl3pPr marL="1143000" indent="-228600" defTabSz="66675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defRPr>
            </a:lvl3pPr>
            <a:lvl4pPr marL="1600200" indent="-228600" defTabSz="66675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defRPr>
            </a:lvl4pPr>
            <a:lvl5pPr marL="2057400" indent="-228600" defTabSz="66675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5pPr>
            <a:lvl6pPr marL="2514600" indent="-228600" defTabSz="66675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6pPr>
            <a:lvl7pPr marL="2971800" indent="-228600" defTabSz="66675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7pPr>
            <a:lvl8pPr marL="3429000" indent="-228600" defTabSz="66675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8pPr>
            <a:lvl9pPr marL="3886200" indent="-228600" defTabSz="66675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9pPr>
          </a:lstStyle>
          <a:p>
            <a:pPr algn="ctr">
              <a:spcBef>
                <a:spcPct val="0"/>
              </a:spcBef>
              <a:buClrTx/>
              <a:buSzTx/>
              <a:buFont typeface="Wingdings 2" panose="05020102010507070707" pitchFamily="18" charset="2"/>
              <a:buNone/>
            </a:pPr>
            <a:r>
              <a:rPr lang="uz" altLang="en-US" sz="4000" b="1">
                <a:latin typeface="Times New Roman" panose="02020603050405020304" pitchFamily="18" charset="0"/>
              </a:rPr>
              <a:t>Plotter</a:t>
            </a:r>
          </a:p>
          <a:p>
            <a:pPr algn="ctr">
              <a:spcBef>
                <a:spcPct val="0"/>
              </a:spcBef>
              <a:buClrTx/>
              <a:buSzTx/>
              <a:buFont typeface="Wingdings 2" panose="05020102010507070707" pitchFamily="18" charset="2"/>
              <a:buNone/>
            </a:pPr>
            <a:r>
              <a:rPr lang="uz" altLang="en-US" sz="4000" b="1">
                <a:latin typeface="Times New Roman" panose="02020603050405020304" pitchFamily="18" charset="0"/>
              </a:rPr>
              <a:t>(plotter)</a:t>
            </a:r>
          </a:p>
          <a:p>
            <a:pPr algn="ctr">
              <a:spcBef>
                <a:spcPct val="0"/>
              </a:spcBef>
              <a:buClrTx/>
              <a:buSzTx/>
              <a:buFontTx/>
              <a:buNone/>
            </a:pPr>
            <a:endParaRPr lang="ru-RU" altLang="en-US" sz="2000">
              <a:latin typeface="Times New Roman" panose="02020603050405020304" pitchFamily="18" charset="0"/>
            </a:endParaRPr>
          </a:p>
        </p:txBody>
      </p:sp>
      <p:sp>
        <p:nvSpPr>
          <p:cNvPr id="31747" name="Прямоугольник 3">
            <a:extLst>
              <a:ext uri="{FF2B5EF4-FFF2-40B4-BE49-F238E27FC236}">
                <a16:creationId xmlns:a16="http://schemas.microsoft.com/office/drawing/2014/main" id="{622C21B0-8BA7-4BE9-AE84-042CA74ED120}"/>
              </a:ext>
            </a:extLst>
          </p:cNvPr>
          <p:cNvSpPr>
            <a:spLocks noChangeArrowheads="1"/>
          </p:cNvSpPr>
          <p:nvPr/>
        </p:nvSpPr>
        <p:spPr bwMode="auto">
          <a:xfrm>
            <a:off x="539750" y="1557338"/>
            <a:ext cx="5545138" cy="4494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449263">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spcBef>
                <a:spcPts val="1200"/>
              </a:spcBef>
            </a:pPr>
            <a:r>
              <a:rPr lang="uz" altLang="en-US">
                <a:latin typeface="Times New Roman" panose="02020603050405020304" pitchFamily="18" charset="0"/>
              </a:rPr>
              <a:t>Quyidagilar orasida farqlanadi:</a:t>
            </a:r>
            <a:endParaRPr lang="ru-RU" altLang="en-US" b="1" i="1"/>
          </a:p>
          <a:p>
            <a:pPr algn="just" eaLnBrk="1" hangingPunct="1">
              <a:buFont typeface="Times New Roman" panose="02020603050405020304" pitchFamily="18" charset="0"/>
              <a:buChar char="−"/>
            </a:pPr>
            <a:r>
              <a:rPr lang="uz" altLang="en-US" b="1">
                <a:latin typeface="Times New Roman" panose="02020603050405020304" pitchFamily="18" charset="0"/>
                <a:cs typeface="Times New Roman" panose="02020603050405020304" pitchFamily="18" charset="0"/>
              </a:rPr>
              <a:t>plastmas plotterlar </a:t>
            </a:r>
            <a:r>
              <a:rPr lang="uz" altLang="en-US">
                <a:latin typeface="Times New Roman" panose="02020603050405020304" pitchFamily="18" charset="0"/>
                <a:cs typeface="Times New Roman" panose="02020603050405020304" pitchFamily="18" charset="0"/>
              </a:rPr>
              <a:t>, elektrostatik varaqni mahkamlash va ikkita koordinatada (tekislikda) harakatlanadigan yozish bloki bilan;</a:t>
            </a:r>
          </a:p>
          <a:p>
            <a:pPr algn="just" eaLnBrk="1" hangingPunct="1">
              <a:buFont typeface="Times New Roman" panose="02020603050405020304" pitchFamily="18" charset="0"/>
              <a:buChar char="−"/>
            </a:pPr>
            <a:endParaRPr lang="ru-RU" altLang="en-US" sz="1600">
              <a:latin typeface="Times New Roman" panose="02020603050405020304" pitchFamily="18" charset="0"/>
              <a:cs typeface="Times New Roman" panose="02020603050405020304" pitchFamily="18" charset="0"/>
            </a:endParaRPr>
          </a:p>
          <a:p>
            <a:pPr algn="just" eaLnBrk="1" hangingPunct="1">
              <a:buFont typeface="Times New Roman" panose="02020603050405020304" pitchFamily="18" charset="0"/>
              <a:buChar char="−"/>
            </a:pPr>
            <a:r>
              <a:rPr lang="uz" altLang="en-US">
                <a:latin typeface="Times New Roman" panose="02020603050405020304" pitchFamily="18" charset="0"/>
                <a:cs typeface="Times New Roman" panose="02020603050405020304" pitchFamily="18" charset="0"/>
              </a:rPr>
              <a:t>Bir vaqtning o'zida mediani unga perpendikulyar harakatlantirganda, bir yo'nalishda harakatlanadigan chizilgan boshli </a:t>
            </a:r>
            <a:r>
              <a:rPr lang="uz" altLang="en-US" b="1">
                <a:latin typeface="Times New Roman" panose="02020603050405020304" pitchFamily="18" charset="0"/>
                <a:cs typeface="Times New Roman" panose="02020603050405020304" pitchFamily="18" charset="0"/>
              </a:rPr>
              <a:t>rulonli yoki rulonli plotterlar . </a:t>
            </a:r>
            <a:r>
              <a:rPr lang="uz" altLang="en-US">
                <a:latin typeface="Times New Roman" panose="02020603050405020304" pitchFamily="18" charset="0"/>
                <a:cs typeface="Times New Roman" panose="02020603050405020304" pitchFamily="18" charset="0"/>
              </a:rPr>
              <a:t>Qog'oz kengligi A1 yoki A0. Ushbu plotterlar uzunligi bir necha o'n metrgacha bo'lgan qog'oz rulolaridan foydalanadi.</a:t>
            </a:r>
            <a:endParaRPr lang="ru-RU" altLang="en-US" sz="1600">
              <a:latin typeface="Times New Roman" panose="02020603050405020304" pitchFamily="18" charset="0"/>
              <a:cs typeface="Times New Roman" panose="02020603050405020304" pitchFamily="18" charset="0"/>
            </a:endParaRPr>
          </a:p>
          <a:p>
            <a:pPr algn="just" eaLnBrk="1" hangingPunct="1"/>
            <a:endParaRPr lang="ru-RU" altLang="en-US">
              <a:latin typeface="Times New Roman" panose="02020603050405020304" pitchFamily="18" charset="0"/>
              <a:cs typeface="Times New Roman" panose="02020603050405020304" pitchFamily="18" charset="0"/>
            </a:endParaRPr>
          </a:p>
          <a:p>
            <a:pPr algn="just" eaLnBrk="1" hangingPunct="1"/>
            <a:r>
              <a:rPr lang="uz" altLang="en-US" b="1">
                <a:latin typeface="Times New Roman" panose="02020603050405020304" pitchFamily="18" charset="0"/>
                <a:cs typeface="Times New Roman" panose="02020603050405020304" pitchFamily="18" charset="0"/>
              </a:rPr>
              <a:t>pol </a:t>
            </a:r>
            <a:r>
              <a:rPr lang="uz" altLang="en-US">
                <a:latin typeface="Times New Roman" panose="02020603050405020304" pitchFamily="18" charset="0"/>
                <a:cs typeface="Times New Roman" panose="02020603050405020304" pitchFamily="18" charset="0"/>
              </a:rPr>
              <a:t>va </a:t>
            </a:r>
            <a:r>
              <a:rPr lang="uz" altLang="en-US" b="1">
                <a:latin typeface="Times New Roman" panose="02020603050405020304" pitchFamily="18" charset="0"/>
                <a:cs typeface="Times New Roman" panose="02020603050405020304" pitchFamily="18" charset="0"/>
              </a:rPr>
              <a:t>stol usti versiyalarida </a:t>
            </a:r>
            <a:r>
              <a:rPr lang="uz" altLang="en-US">
                <a:latin typeface="Times New Roman" panose="02020603050405020304" pitchFamily="18" charset="0"/>
                <a:cs typeface="Times New Roman" panose="02020603050405020304" pitchFamily="18" charset="0"/>
              </a:rPr>
              <a:t>mavjud .</a:t>
            </a:r>
            <a:endParaRPr lang="ru-RU" altLang="en-US" sz="1600">
              <a:latin typeface="Times New Roman" panose="02020603050405020304" pitchFamily="18" charset="0"/>
              <a:cs typeface="Times New Roman" panose="02020603050405020304" pitchFamily="18" charset="0"/>
            </a:endParaRPr>
          </a:p>
        </p:txBody>
      </p:sp>
      <p:pic>
        <p:nvPicPr>
          <p:cNvPr id="31748" name="Picture 7" descr="Картинки по запросу плоттер планшетный">
            <a:extLst>
              <a:ext uri="{FF2B5EF4-FFF2-40B4-BE49-F238E27FC236}">
                <a16:creationId xmlns:a16="http://schemas.microsoft.com/office/drawing/2014/main" id="{74A1ED88-B6FC-48EB-816E-B1A8BD438A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88088" y="1557340"/>
            <a:ext cx="2614612" cy="1241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49" name="Picture 9" descr="Картинки по запросу барабанные графопостроители">
            <a:extLst>
              <a:ext uri="{FF2B5EF4-FFF2-40B4-BE49-F238E27FC236}">
                <a16:creationId xmlns:a16="http://schemas.microsoft.com/office/drawing/2014/main" id="{AA99DFDE-4394-44B2-BBE5-6B5E3E1F79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4125" y="3192463"/>
            <a:ext cx="2281238" cy="159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50" name="Picture 6" descr="https://upload.wikimedia.org/wikipedia/commons/thumb/f/f5/Plotter_Gerber_Infinity.jpg/250px-Plotter_Gerber_Infinity.jpg">
            <a:extLst>
              <a:ext uri="{FF2B5EF4-FFF2-40B4-BE49-F238E27FC236}">
                <a16:creationId xmlns:a16="http://schemas.microsoft.com/office/drawing/2014/main" id="{59D6BC21-8DC4-4EAE-A62C-5936D2DDEE0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26202" y="4941890"/>
            <a:ext cx="2098675" cy="157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ext Box 2">
            <a:extLst>
              <a:ext uri="{FF2B5EF4-FFF2-40B4-BE49-F238E27FC236}">
                <a16:creationId xmlns:a16="http://schemas.microsoft.com/office/drawing/2014/main" id="{9A5028E6-4553-44EB-8654-A2FBB16FE776}"/>
              </a:ext>
            </a:extLst>
          </p:cNvPr>
          <p:cNvSpPr txBox="1">
            <a:spLocks noChangeArrowheads="1"/>
          </p:cNvSpPr>
          <p:nvPr/>
        </p:nvSpPr>
        <p:spPr bwMode="auto">
          <a:xfrm>
            <a:off x="468313" y="260350"/>
            <a:ext cx="15113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type="none" w="sm" len="sm"/>
                <a:tailEnd type="none" w="sm" len="sm"/>
              </a14:hiddenLine>
            </a:ext>
          </a:extLst>
        </p:spPr>
        <p:txBody>
          <a:bodyPr>
            <a:spAutoFit/>
          </a:bodyPr>
          <a:lstStyle>
            <a:lvl1pPr defTabSz="666750">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defRPr>
            </a:lvl1pPr>
            <a:lvl2pPr marL="742950" indent="-285750" defTabSz="666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defRPr>
            </a:lvl2pPr>
            <a:lvl3pPr marL="1143000" indent="-228600" defTabSz="66675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defRPr>
            </a:lvl3pPr>
            <a:lvl4pPr marL="1600200" indent="-228600" defTabSz="66675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defRPr>
            </a:lvl4pPr>
            <a:lvl5pPr marL="2057400" indent="-228600" defTabSz="66675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5pPr>
            <a:lvl6pPr marL="2514600" indent="-228600" defTabSz="66675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6pPr>
            <a:lvl7pPr marL="2971800" indent="-228600" defTabSz="66675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7pPr>
            <a:lvl8pPr marL="3429000" indent="-228600" defTabSz="66675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8pPr>
            <a:lvl9pPr marL="3886200" indent="-228600" defTabSz="66675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9pPr>
          </a:lstStyle>
          <a:p>
            <a:pPr algn="just">
              <a:spcBef>
                <a:spcPct val="0"/>
              </a:spcBef>
              <a:buClrTx/>
              <a:buSzTx/>
              <a:buFontTx/>
              <a:buNone/>
            </a:pPr>
            <a:r>
              <a:rPr lang="uz" altLang="en-US" sz="2000">
                <a:latin typeface="Times New Roman" panose="02020603050405020304" pitchFamily="18" charset="0"/>
              </a:rPr>
              <a:t>Savol №2</a:t>
            </a:r>
          </a:p>
        </p:txBody>
      </p:sp>
      <p:pic>
        <p:nvPicPr>
          <p:cNvPr id="32771" name="Picture 5" descr="Картинки по запросу Устройства ввода графических изображений">
            <a:extLst>
              <a:ext uri="{FF2B5EF4-FFF2-40B4-BE49-F238E27FC236}">
                <a16:creationId xmlns:a16="http://schemas.microsoft.com/office/drawing/2014/main" id="{A92D6C5A-84AD-4125-BD4A-9C638DB2F4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090" y="765177"/>
            <a:ext cx="7585075" cy="5688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ext Box 2">
            <a:extLst>
              <a:ext uri="{FF2B5EF4-FFF2-40B4-BE49-F238E27FC236}">
                <a16:creationId xmlns:a16="http://schemas.microsoft.com/office/drawing/2014/main" id="{133FB05D-582E-4606-B416-41563EA535CB}"/>
              </a:ext>
            </a:extLst>
          </p:cNvPr>
          <p:cNvSpPr txBox="1">
            <a:spLocks noChangeArrowheads="1"/>
          </p:cNvSpPr>
          <p:nvPr/>
        </p:nvSpPr>
        <p:spPr bwMode="auto">
          <a:xfrm>
            <a:off x="827088" y="115888"/>
            <a:ext cx="8075612" cy="5694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type="none" w="sm" len="sm"/>
                <a:tailEnd type="none" w="sm" len="sm"/>
              </a14:hiddenLine>
            </a:ext>
          </a:extLst>
        </p:spPr>
        <p:txBody>
          <a:bodyPr>
            <a:spAutoFit/>
          </a:bodyPr>
          <a:lstStyle>
            <a:lvl1pPr defTabSz="666750" eaLnBrk="0" hangingPunct="0">
              <a:defRPr>
                <a:solidFill>
                  <a:schemeClr val="tx1"/>
                </a:solidFill>
                <a:latin typeface="Arial" panose="020B0604020202020204" pitchFamily="34" charset="0"/>
              </a:defRPr>
            </a:lvl1pPr>
            <a:lvl2pPr marL="742950" indent="-285750" defTabSz="666750" eaLnBrk="0" hangingPunct="0">
              <a:defRPr>
                <a:solidFill>
                  <a:schemeClr val="tx1"/>
                </a:solidFill>
                <a:latin typeface="Arial" panose="020B0604020202020204" pitchFamily="34" charset="0"/>
              </a:defRPr>
            </a:lvl2pPr>
            <a:lvl3pPr marL="1143000" indent="-228600" defTabSz="666750" eaLnBrk="0" hangingPunct="0">
              <a:defRPr>
                <a:solidFill>
                  <a:schemeClr val="tx1"/>
                </a:solidFill>
                <a:latin typeface="Arial" panose="020B0604020202020204" pitchFamily="34" charset="0"/>
              </a:defRPr>
            </a:lvl3pPr>
            <a:lvl4pPr marL="1600200" indent="-228600" defTabSz="666750" eaLnBrk="0" hangingPunct="0">
              <a:defRPr>
                <a:solidFill>
                  <a:schemeClr val="tx1"/>
                </a:solidFill>
                <a:latin typeface="Arial" panose="020B0604020202020204" pitchFamily="34" charset="0"/>
              </a:defRPr>
            </a:lvl4pPr>
            <a:lvl5pPr marL="2057400" indent="-228600" defTabSz="666750" eaLnBrk="0" hangingPunct="0">
              <a:defRPr>
                <a:solidFill>
                  <a:schemeClr val="tx1"/>
                </a:solidFill>
                <a:latin typeface="Arial" panose="020B0604020202020204" pitchFamily="34" charset="0"/>
              </a:defRPr>
            </a:lvl5pPr>
            <a:lvl6pPr marL="2514600" indent="-228600" defTabSz="666750" eaLnBrk="0" fontAlgn="base" hangingPunct="0">
              <a:spcBef>
                <a:spcPct val="0"/>
              </a:spcBef>
              <a:spcAft>
                <a:spcPct val="0"/>
              </a:spcAft>
              <a:defRPr>
                <a:solidFill>
                  <a:schemeClr val="tx1"/>
                </a:solidFill>
                <a:latin typeface="Arial" panose="020B0604020202020204" pitchFamily="34" charset="0"/>
              </a:defRPr>
            </a:lvl6pPr>
            <a:lvl7pPr marL="2971800" indent="-228600" defTabSz="666750" eaLnBrk="0" fontAlgn="base" hangingPunct="0">
              <a:spcBef>
                <a:spcPct val="0"/>
              </a:spcBef>
              <a:spcAft>
                <a:spcPct val="0"/>
              </a:spcAft>
              <a:defRPr>
                <a:solidFill>
                  <a:schemeClr val="tx1"/>
                </a:solidFill>
                <a:latin typeface="Arial" panose="020B0604020202020204" pitchFamily="34" charset="0"/>
              </a:defRPr>
            </a:lvl7pPr>
            <a:lvl8pPr marL="3429000" indent="-228600" defTabSz="666750" eaLnBrk="0" fontAlgn="base" hangingPunct="0">
              <a:spcBef>
                <a:spcPct val="0"/>
              </a:spcBef>
              <a:spcAft>
                <a:spcPct val="0"/>
              </a:spcAft>
              <a:defRPr>
                <a:solidFill>
                  <a:schemeClr val="tx1"/>
                </a:solidFill>
                <a:latin typeface="Arial" panose="020B0604020202020204" pitchFamily="34" charset="0"/>
              </a:defRPr>
            </a:lvl8pPr>
            <a:lvl9pPr marL="3886200" indent="-228600" defTabSz="666750" eaLnBrk="0" fontAlgn="base" hangingPunct="0">
              <a:spcBef>
                <a:spcPct val="0"/>
              </a:spcBef>
              <a:spcAft>
                <a:spcPct val="0"/>
              </a:spcAft>
              <a:defRPr>
                <a:solidFill>
                  <a:schemeClr val="tx1"/>
                </a:solidFill>
                <a:latin typeface="Arial" panose="020B0604020202020204" pitchFamily="34" charset="0"/>
              </a:defRPr>
            </a:lvl9pPr>
          </a:lstStyle>
          <a:p>
            <a:pPr algn="ctr">
              <a:defRPr/>
            </a:pPr>
            <a:r>
              <a:rPr lang="uz" sz="4000" b="1" dirty="0">
                <a:latin typeface="Times New Roman" panose="02020603050405020304" pitchFamily="18" charset="0"/>
              </a:rPr>
              <a:t>Grafik kiritish qurilmalari</a:t>
            </a:r>
          </a:p>
          <a:p>
            <a:pPr algn="ctr">
              <a:defRPr/>
            </a:pPr>
            <a:r>
              <a:rPr lang="uz" sz="4000" b="1" dirty="0">
                <a:latin typeface="Times New Roman" panose="02020603050405020304" pitchFamily="18" charset="0"/>
              </a:rPr>
              <a:t>Skaner</a:t>
            </a:r>
          </a:p>
          <a:p>
            <a:pPr algn="ctr">
              <a:defRPr/>
            </a:pPr>
            <a:endParaRPr lang="ru-RU" sz="1600" dirty="0">
              <a:latin typeface="Times New Roman" panose="02020603050405020304" pitchFamily="18" charset="0"/>
            </a:endParaRPr>
          </a:p>
          <a:p>
            <a:pPr algn="just">
              <a:defRPr/>
            </a:pPr>
            <a:r>
              <a:rPr lang="uz" sz="1600" dirty="0"/>
              <a:t> </a:t>
            </a:r>
            <a:r>
              <a:rPr lang="uz" sz="1400" b="1" dirty="0"/>
              <a:t>Skaner </a:t>
            </a:r>
            <a:r>
              <a:rPr lang="uz" sz="1400" dirty="0"/>
              <a:t>- bu shaxsiy kompyuterga qog'oz, plyonka va boshqalardan rangli va oq-qora tasvirlarni kiritish uchun mo'ljallangan qurilma.</a:t>
            </a:r>
          </a:p>
          <a:p>
            <a:pPr algn="just">
              <a:defRPr/>
            </a:pPr>
            <a:endParaRPr lang="ru-RU" sz="1400" b="1" dirty="0"/>
          </a:p>
          <a:p>
            <a:pPr algn="just">
              <a:defRPr/>
            </a:pPr>
            <a:r>
              <a:rPr lang="uz" sz="1400" b="1" dirty="0"/>
              <a:t>Skaner </a:t>
            </a:r>
            <a:r>
              <a:rPr lang="uz" sz="1400" dirty="0"/>
              <a:t>yorug'lik nurlari bilan tasvirni skanerlash natijasida olingan optik signalni elektr signaliga, keyin esa kompyuterga uzatiladigan raqamli kodga aylantirish orqali ishlaydi.</a:t>
            </a:r>
          </a:p>
          <a:p>
            <a:pPr algn="ctr">
              <a:defRPr/>
            </a:pPr>
            <a:endParaRPr lang="ru-RU" sz="1400" u="sng" dirty="0"/>
          </a:p>
          <a:p>
            <a:pPr algn="ctr">
              <a:defRPr/>
            </a:pPr>
            <a:r>
              <a:rPr lang="uz" sz="1400" u="sng" dirty="0"/>
              <a:t>Skanerlar quyidagilarga bo'linadi:</a:t>
            </a:r>
            <a:endParaRPr lang="ru-RU" sz="1400" b="1" i="1" u="sng" dirty="0"/>
          </a:p>
          <a:p>
            <a:pPr algn="just">
              <a:defRPr/>
            </a:pPr>
            <a:r>
              <a:rPr lang="uz" sz="1400" b="1" dirty="0"/>
              <a:t>- qora va oq skanerlar </a:t>
            </a:r>
            <a:r>
              <a:rPr lang="uz" sz="1400" dirty="0"/>
              <a:t>, eng oddiy holatda, faqat ikkita qiymatni ajrata oladi - qora va oq, bu shtrix-kodni o'qish uchun etarli (murakkabroq skanerlar kulrang soyalarni ajratib turadi);</a:t>
            </a:r>
          </a:p>
          <a:p>
            <a:pPr marL="285750" indent="-285750" algn="just">
              <a:buFontTx/>
              <a:buChar char="-"/>
              <a:defRPr/>
            </a:pPr>
            <a:r>
              <a:rPr lang="uz" sz="1400" b="1" dirty="0"/>
              <a:t>Rangli skanerlar </a:t>
            </a:r>
            <a:r>
              <a:rPr lang="uz" sz="1400" dirty="0"/>
              <a:t>ranglarni qo'shish printsipi asosida ishlaydi, bunda rangli tasvir uchta rangni: qizil, yashil va ko'kni aralashtirish orqali olinadi.</a:t>
            </a:r>
          </a:p>
          <a:p>
            <a:pPr algn="just">
              <a:defRPr/>
            </a:pPr>
            <a:endParaRPr lang="ru-RU" sz="1400" dirty="0"/>
          </a:p>
          <a:p>
            <a:pPr algn="just">
              <a:defRPr/>
            </a:pPr>
            <a:endParaRPr lang="ru-RU" sz="1400" dirty="0"/>
          </a:p>
          <a:p>
            <a:pPr algn="just">
              <a:defRPr/>
            </a:pPr>
            <a:endParaRPr lang="ru-RU" sz="1600" dirty="0">
              <a:latin typeface="Times New Roman" panose="02020603050405020304" pitchFamily="18" charset="0"/>
            </a:endParaRPr>
          </a:p>
        </p:txBody>
      </p:sp>
      <p:pic>
        <p:nvPicPr>
          <p:cNvPr id="33795" name="Picture 3" descr="Картинки по запросу сканер классификация">
            <a:extLst>
              <a:ext uri="{FF2B5EF4-FFF2-40B4-BE49-F238E27FC236}">
                <a16:creationId xmlns:a16="http://schemas.microsoft.com/office/drawing/2014/main" id="{F24D5632-EEB1-42F7-B55A-6F16B9BE78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48040" y="5084763"/>
            <a:ext cx="2198687" cy="1649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ext Box 2">
            <a:extLst>
              <a:ext uri="{FF2B5EF4-FFF2-40B4-BE49-F238E27FC236}">
                <a16:creationId xmlns:a16="http://schemas.microsoft.com/office/drawing/2014/main" id="{D6F63702-3BC3-4233-B698-F2BB5F7DA79B}"/>
              </a:ext>
            </a:extLst>
          </p:cNvPr>
          <p:cNvSpPr txBox="1">
            <a:spLocks noChangeArrowheads="1"/>
          </p:cNvSpPr>
          <p:nvPr/>
        </p:nvSpPr>
        <p:spPr bwMode="auto">
          <a:xfrm>
            <a:off x="395288" y="-15875"/>
            <a:ext cx="8075612" cy="1662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type="none" w="sm" len="sm"/>
                <a:tailEnd type="none" w="sm" len="sm"/>
              </a14:hiddenLine>
            </a:ext>
          </a:extLst>
        </p:spPr>
        <p:txBody>
          <a:bodyPr>
            <a:spAutoFit/>
          </a:bodyPr>
          <a:lstStyle>
            <a:lvl1pPr defTabSz="666750">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defRPr>
            </a:lvl1pPr>
            <a:lvl2pPr marL="742950" indent="-285750" defTabSz="666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defRPr>
            </a:lvl2pPr>
            <a:lvl3pPr marL="1143000" indent="-228600" defTabSz="66675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defRPr>
            </a:lvl3pPr>
            <a:lvl4pPr marL="1600200" indent="-228600" defTabSz="66675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defRPr>
            </a:lvl4pPr>
            <a:lvl5pPr marL="2057400" indent="-228600" defTabSz="66675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5pPr>
            <a:lvl6pPr marL="2514600" indent="-228600" defTabSz="66675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6pPr>
            <a:lvl7pPr marL="2971800" indent="-228600" defTabSz="66675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7pPr>
            <a:lvl8pPr marL="3429000" indent="-228600" defTabSz="66675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8pPr>
            <a:lvl9pPr marL="3886200" indent="-228600" defTabSz="66675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9pPr>
          </a:lstStyle>
          <a:p>
            <a:pPr algn="ctr">
              <a:spcBef>
                <a:spcPct val="0"/>
              </a:spcBef>
              <a:buClrTx/>
              <a:buSzTx/>
              <a:buFontTx/>
              <a:buNone/>
            </a:pPr>
            <a:r>
              <a:rPr lang="uz" altLang="en-US" sz="4000" b="1">
                <a:latin typeface="Times New Roman" panose="02020603050405020304" pitchFamily="18" charset="0"/>
              </a:rPr>
              <a:t>Skanerlar</a:t>
            </a:r>
          </a:p>
          <a:p>
            <a:pPr algn="ctr">
              <a:spcBef>
                <a:spcPct val="0"/>
              </a:spcBef>
              <a:buClrTx/>
              <a:buSzTx/>
              <a:buFontTx/>
              <a:buNone/>
            </a:pPr>
            <a:endParaRPr lang="ru-RU" altLang="en-US" sz="1600">
              <a:latin typeface="Times New Roman" panose="02020603050405020304" pitchFamily="18" charset="0"/>
            </a:endParaRPr>
          </a:p>
          <a:p>
            <a:pPr algn="just">
              <a:spcBef>
                <a:spcPct val="0"/>
              </a:spcBef>
              <a:buClrTx/>
              <a:buSzTx/>
              <a:buFontTx/>
              <a:buNone/>
            </a:pPr>
            <a:r>
              <a:rPr lang="uz" altLang="en-US" sz="1600">
                <a:latin typeface="Arial" panose="020B0604020202020204" pitchFamily="34" charset="0"/>
              </a:rPr>
              <a:t> </a:t>
            </a:r>
            <a:endParaRPr lang="ru-RU" altLang="en-US" sz="1400">
              <a:latin typeface="Arial" panose="020B0604020202020204" pitchFamily="34" charset="0"/>
            </a:endParaRPr>
          </a:p>
          <a:p>
            <a:pPr algn="just">
              <a:spcBef>
                <a:spcPct val="0"/>
              </a:spcBef>
              <a:buClrTx/>
              <a:buSzTx/>
              <a:buFontTx/>
              <a:buNone/>
            </a:pPr>
            <a:endParaRPr lang="ru-RU" altLang="en-US" sz="1400">
              <a:latin typeface="Arial" panose="020B0604020202020204" pitchFamily="34" charset="0"/>
            </a:endParaRPr>
          </a:p>
          <a:p>
            <a:pPr algn="just">
              <a:spcBef>
                <a:spcPct val="0"/>
              </a:spcBef>
              <a:buClrTx/>
              <a:buSzTx/>
              <a:buFontTx/>
              <a:buNone/>
            </a:pPr>
            <a:endParaRPr lang="ru-RU" altLang="en-US" sz="1600">
              <a:latin typeface="Times New Roman" panose="02020603050405020304" pitchFamily="18" charset="0"/>
            </a:endParaRPr>
          </a:p>
        </p:txBody>
      </p:sp>
      <p:sp>
        <p:nvSpPr>
          <p:cNvPr id="34819" name="Rectangle 1">
            <a:extLst>
              <a:ext uri="{FF2B5EF4-FFF2-40B4-BE49-F238E27FC236}">
                <a16:creationId xmlns:a16="http://schemas.microsoft.com/office/drawing/2014/main" id="{B52D49CD-0919-40C8-AB66-BDE1A3D5BAE2}"/>
              </a:ext>
            </a:extLst>
          </p:cNvPr>
          <p:cNvSpPr>
            <a:spLocks noChangeArrowheads="1"/>
          </p:cNvSpPr>
          <p:nvPr/>
        </p:nvSpPr>
        <p:spPr bwMode="auto">
          <a:xfrm>
            <a:off x="34927" y="620715"/>
            <a:ext cx="6500813" cy="6016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tIns="152352" bIns="0" anchor="ctr">
            <a:spAutoFit/>
          </a:bodyPr>
          <a:lstStyle>
            <a:lvl1pPr indent="450850">
              <a:spcBef>
                <a:spcPct val="20000"/>
              </a:spcBef>
              <a:buClr>
                <a:srgbClr val="0BD0D9"/>
              </a:buClr>
              <a:buSzPct val="95000"/>
              <a:buFont typeface="Wingdings 2" panose="05020102010507070707" pitchFamily="18" charset="2"/>
              <a:buChar char=""/>
              <a:tabLst>
                <a:tab pos="228600" algn="l"/>
                <a:tab pos="685800" algn="l"/>
              </a:tabLst>
              <a:defRPr sz="2600">
                <a:solidFill>
                  <a:schemeClr val="tx1"/>
                </a:solidFill>
                <a:latin typeface="Constantia" panose="02030602050306030303" pitchFamily="18" charset="0"/>
              </a:defRPr>
            </a:lvl1pPr>
            <a:lvl2pPr marL="639763" indent="-246063">
              <a:spcBef>
                <a:spcPct val="20000"/>
              </a:spcBef>
              <a:buClr>
                <a:schemeClr val="accent1"/>
              </a:buClr>
              <a:buSzPct val="85000"/>
              <a:buFont typeface="Wingdings 2" panose="05020102010507070707" pitchFamily="18" charset="2"/>
              <a:buChar char=""/>
              <a:tabLst>
                <a:tab pos="228600" algn="l"/>
                <a:tab pos="685800" algn="l"/>
              </a:tabLst>
              <a:defRPr sz="2400">
                <a:solidFill>
                  <a:schemeClr val="tx1"/>
                </a:solidFill>
                <a:latin typeface="Constantia" panose="02030602050306030303" pitchFamily="18" charset="0"/>
              </a:defRPr>
            </a:lvl2pPr>
            <a:lvl3pPr indent="-246063">
              <a:spcBef>
                <a:spcPct val="20000"/>
              </a:spcBef>
              <a:buClr>
                <a:schemeClr val="accent2"/>
              </a:buClr>
              <a:buSzPct val="70000"/>
              <a:buFont typeface="Wingdings 2" panose="05020102010507070707" pitchFamily="18" charset="2"/>
              <a:buChar char=""/>
              <a:tabLst>
                <a:tab pos="228600" algn="l"/>
                <a:tab pos="685800" algn="l"/>
              </a:tabLst>
              <a:defRPr sz="2100">
                <a:solidFill>
                  <a:schemeClr val="tx1"/>
                </a:solidFill>
                <a:latin typeface="Constantia" panose="02030602050306030303" pitchFamily="18" charset="0"/>
              </a:defRPr>
            </a:lvl3pPr>
            <a:lvl4pPr marL="1187450" indent="-209550">
              <a:spcBef>
                <a:spcPct val="20000"/>
              </a:spcBef>
              <a:buClr>
                <a:srgbClr val="0BD0D9"/>
              </a:buClr>
              <a:buSzPct val="65000"/>
              <a:buFont typeface="Wingdings 2" panose="05020102010507070707" pitchFamily="18" charset="2"/>
              <a:buChar char=""/>
              <a:tabLst>
                <a:tab pos="228600" algn="l"/>
                <a:tab pos="685800" algn="l"/>
              </a:tabLst>
              <a:defRPr sz="2000">
                <a:solidFill>
                  <a:schemeClr val="tx1"/>
                </a:solidFill>
                <a:latin typeface="Constantia" panose="02030602050306030303" pitchFamily="18" charset="0"/>
              </a:defRPr>
            </a:lvl4pPr>
            <a:lvl5pPr marL="1462088" indent="-209550">
              <a:spcBef>
                <a:spcPct val="20000"/>
              </a:spcBef>
              <a:buClr>
                <a:srgbClr val="10CF9B"/>
              </a:buClr>
              <a:buSzPct val="65000"/>
              <a:buFont typeface="Wingdings 2" panose="05020102010507070707" pitchFamily="18" charset="2"/>
              <a:buChar char=""/>
              <a:tabLst>
                <a:tab pos="228600" algn="l"/>
                <a:tab pos="685800" algn="l"/>
              </a:tabLst>
              <a:defRPr sz="2000">
                <a:solidFill>
                  <a:schemeClr val="tx1"/>
                </a:solidFill>
                <a:latin typeface="Constantia" panose="02030602050306030303" pitchFamily="18" charset="0"/>
              </a:defRPr>
            </a:lvl5pPr>
            <a:lvl6pPr marL="1919288" indent="-209550" eaLnBrk="0" fontAlgn="base" hangingPunct="0">
              <a:spcBef>
                <a:spcPct val="20000"/>
              </a:spcBef>
              <a:spcAft>
                <a:spcPct val="0"/>
              </a:spcAft>
              <a:buClr>
                <a:srgbClr val="10CF9B"/>
              </a:buClr>
              <a:buSzPct val="65000"/>
              <a:buFont typeface="Wingdings 2" panose="05020102010507070707" pitchFamily="18" charset="2"/>
              <a:buChar char=""/>
              <a:tabLst>
                <a:tab pos="228600" algn="l"/>
                <a:tab pos="685800" algn="l"/>
              </a:tabLst>
              <a:defRPr sz="2000">
                <a:solidFill>
                  <a:schemeClr val="tx1"/>
                </a:solidFill>
                <a:latin typeface="Constantia" panose="02030602050306030303" pitchFamily="18" charset="0"/>
              </a:defRPr>
            </a:lvl6pPr>
            <a:lvl7pPr marL="2376488" indent="-209550" eaLnBrk="0" fontAlgn="base" hangingPunct="0">
              <a:spcBef>
                <a:spcPct val="20000"/>
              </a:spcBef>
              <a:spcAft>
                <a:spcPct val="0"/>
              </a:spcAft>
              <a:buClr>
                <a:srgbClr val="10CF9B"/>
              </a:buClr>
              <a:buSzPct val="65000"/>
              <a:buFont typeface="Wingdings 2" panose="05020102010507070707" pitchFamily="18" charset="2"/>
              <a:buChar char=""/>
              <a:tabLst>
                <a:tab pos="228600" algn="l"/>
                <a:tab pos="685800" algn="l"/>
              </a:tabLst>
              <a:defRPr sz="2000">
                <a:solidFill>
                  <a:schemeClr val="tx1"/>
                </a:solidFill>
                <a:latin typeface="Constantia" panose="02030602050306030303" pitchFamily="18" charset="0"/>
              </a:defRPr>
            </a:lvl7pPr>
            <a:lvl8pPr marL="2833688" indent="-209550" eaLnBrk="0" fontAlgn="base" hangingPunct="0">
              <a:spcBef>
                <a:spcPct val="20000"/>
              </a:spcBef>
              <a:spcAft>
                <a:spcPct val="0"/>
              </a:spcAft>
              <a:buClr>
                <a:srgbClr val="10CF9B"/>
              </a:buClr>
              <a:buSzPct val="65000"/>
              <a:buFont typeface="Wingdings 2" panose="05020102010507070707" pitchFamily="18" charset="2"/>
              <a:buChar char=""/>
              <a:tabLst>
                <a:tab pos="228600" algn="l"/>
                <a:tab pos="685800" algn="l"/>
              </a:tabLst>
              <a:defRPr sz="2000">
                <a:solidFill>
                  <a:schemeClr val="tx1"/>
                </a:solidFill>
                <a:latin typeface="Constantia" panose="02030602050306030303" pitchFamily="18" charset="0"/>
              </a:defRPr>
            </a:lvl8pPr>
            <a:lvl9pPr marL="3290888" indent="-209550" eaLnBrk="0" fontAlgn="base" hangingPunct="0">
              <a:spcBef>
                <a:spcPct val="20000"/>
              </a:spcBef>
              <a:spcAft>
                <a:spcPct val="0"/>
              </a:spcAft>
              <a:buClr>
                <a:srgbClr val="10CF9B"/>
              </a:buClr>
              <a:buSzPct val="65000"/>
              <a:buFont typeface="Wingdings 2" panose="05020102010507070707" pitchFamily="18" charset="2"/>
              <a:buChar char=""/>
              <a:tabLst>
                <a:tab pos="228600" algn="l"/>
                <a:tab pos="685800" algn="l"/>
              </a:tabLst>
              <a:defRPr sz="2000">
                <a:solidFill>
                  <a:schemeClr val="tx1"/>
                </a:solidFill>
                <a:latin typeface="Constantia" panose="02030602050306030303" pitchFamily="18" charset="0"/>
              </a:defRPr>
            </a:lvl9pPr>
          </a:lstStyle>
          <a:p>
            <a:pPr algn="just">
              <a:spcBef>
                <a:spcPct val="0"/>
              </a:spcBef>
              <a:buClrTx/>
              <a:buSzTx/>
              <a:buFontTx/>
              <a:buNone/>
            </a:pPr>
            <a:r>
              <a:rPr lang="uz" altLang="en-US" sz="1800" b="1" i="1">
                <a:latin typeface="Times New Roman" panose="02020603050405020304" pitchFamily="18" charset="0"/>
                <a:cs typeface="Times New Roman" panose="02020603050405020304" pitchFamily="18" charset="0"/>
              </a:rPr>
              <a:t>Skanerlar ham quyidagilarga bo'linadi:</a:t>
            </a:r>
            <a:endParaRPr lang="ru-RU" altLang="en-US" sz="1800" b="1" i="1">
              <a:latin typeface="Arial" panose="020B0604020202020204" pitchFamily="34" charset="0"/>
              <a:cs typeface="Arial" panose="020B0604020202020204" pitchFamily="34" charset="0"/>
            </a:endParaRPr>
          </a:p>
          <a:p>
            <a:pPr algn="just">
              <a:spcBef>
                <a:spcPct val="0"/>
              </a:spcBef>
              <a:buClrTx/>
              <a:buSzTx/>
              <a:buFontTx/>
              <a:buChar char="•"/>
            </a:pPr>
            <a:r>
              <a:rPr lang="uz" altLang="en-US" sz="1400" b="1">
                <a:latin typeface="Arial" panose="020B0604020202020204" pitchFamily="34" charset="0"/>
                <a:cs typeface="Times New Roman" panose="02020603050405020304" pitchFamily="18" charset="0"/>
              </a:rPr>
              <a:t>Qo'l skanerlari </a:t>
            </a:r>
            <a:r>
              <a:rPr lang="uz" altLang="en-US" sz="1400">
                <a:latin typeface="Arial" panose="020B0604020202020204" pitchFamily="34" charset="0"/>
                <a:cs typeface="Times New Roman" panose="02020603050405020304" pitchFamily="18" charset="0"/>
              </a:rPr>
              <a:t>nisbatan arzon, ixcham qurilmalar bo'lib, kitob va jurnallardagi tasvirlarni tezda skanerlash uchun qulay. Skanerlash kengligi odatda 105 mm dan oshmaydi, standart o'lchamlari 300-400 dpi. Qo'l skanerlarining kamchiliklari orasida skanerlash sifatining foydalanuvchi mahoratiga bog'liqligi va nisbatan katta hajmdagi tasvirlarni bir vaqtning o'zida skanerlashning mumkin emasligi kiradi.</a:t>
            </a:r>
          </a:p>
          <a:p>
            <a:pPr algn="just">
              <a:spcBef>
                <a:spcPct val="0"/>
              </a:spcBef>
              <a:buClrTx/>
              <a:buSzTx/>
              <a:buFontTx/>
              <a:buNone/>
            </a:pPr>
            <a:endParaRPr lang="ru-RU" altLang="en-US" sz="900">
              <a:latin typeface="Arial" panose="020B0604020202020204" pitchFamily="34" charset="0"/>
            </a:endParaRPr>
          </a:p>
          <a:p>
            <a:pPr algn="just">
              <a:spcBef>
                <a:spcPct val="0"/>
              </a:spcBef>
              <a:buClrTx/>
              <a:buSzTx/>
              <a:buFontTx/>
              <a:buChar char="•"/>
            </a:pPr>
            <a:r>
              <a:rPr lang="uz" altLang="en-US" sz="1400" b="1">
                <a:latin typeface="Arial" panose="020B0604020202020204" pitchFamily="34" charset="0"/>
                <a:cs typeface="Times New Roman" panose="02020603050405020304" pitchFamily="18" charset="0"/>
              </a:rPr>
              <a:t>Baraban skanerida </a:t>
            </a:r>
            <a:r>
              <a:rPr lang="uz" altLang="en-US" sz="1400">
                <a:latin typeface="Arial" panose="020B0604020202020204" pitchFamily="34" charset="0"/>
                <a:cs typeface="Times New Roman" panose="02020603050405020304" pitchFamily="18" charset="0"/>
              </a:rPr>
              <a:t>skanerlanayotgan asl nusxa aylanuvchi barabanga joylashtiriladi. Hozirgi vaqtda ular faqat poligrafiya ishlab chiqarishda qo'llaniladi.</a:t>
            </a:r>
          </a:p>
          <a:p>
            <a:pPr algn="just">
              <a:spcBef>
                <a:spcPct val="0"/>
              </a:spcBef>
              <a:buClrTx/>
              <a:buSzTx/>
              <a:buFontTx/>
              <a:buChar char="•"/>
            </a:pPr>
            <a:endParaRPr lang="ru-RU" altLang="en-US" sz="1400">
              <a:latin typeface="Arial" panose="020B0604020202020204" pitchFamily="34" charset="0"/>
            </a:endParaRPr>
          </a:p>
          <a:p>
            <a:pPr algn="just">
              <a:spcBef>
                <a:spcPct val="0"/>
              </a:spcBef>
              <a:buClrTx/>
              <a:buSzTx/>
              <a:buFontTx/>
              <a:buChar char="•"/>
            </a:pPr>
            <a:endParaRPr lang="ru-RU" altLang="en-US" sz="900">
              <a:latin typeface="Arial" panose="020B0604020202020204" pitchFamily="34" charset="0"/>
            </a:endParaRPr>
          </a:p>
          <a:p>
            <a:pPr algn="just">
              <a:spcBef>
                <a:spcPct val="0"/>
              </a:spcBef>
              <a:buClrTx/>
              <a:buSzTx/>
              <a:buFontTx/>
              <a:buChar char="•"/>
            </a:pPr>
            <a:r>
              <a:rPr lang="uz" altLang="en-US" sz="1400" b="1">
                <a:latin typeface="Arial" panose="020B0604020202020204" pitchFamily="34" charset="0"/>
                <a:cs typeface="Times New Roman" panose="02020603050405020304" pitchFamily="18" charset="0"/>
              </a:rPr>
              <a:t>Choyshabli skanerlarda </a:t>
            </a:r>
            <a:r>
              <a:rPr lang="uz" altLang="en-US" sz="1400">
                <a:latin typeface="Arial" panose="020B0604020202020204" pitchFamily="34" charset="0"/>
                <a:cs typeface="Times New Roman" panose="02020603050405020304" pitchFamily="18" charset="0"/>
              </a:rPr>
              <a:t>tasvir CCD elementlarini o'z ichiga olgan chiziq bo'ylab tortiladi. Rasm kengligi odatda A4 formatida bo'lib, uning uzunligi foydalaniladigan kompyuterning imkoniyatlari bilan chegaralanadi (tasvir qanchalik katta bo'lsa, uning raqamli nusxasi saqlanadigan fayl hajmi shunchalik katta bo'ladi).</a:t>
            </a:r>
          </a:p>
          <a:p>
            <a:pPr algn="just">
              <a:spcBef>
                <a:spcPct val="0"/>
              </a:spcBef>
              <a:buClrTx/>
              <a:buSzTx/>
              <a:buFontTx/>
              <a:buChar char="•"/>
            </a:pPr>
            <a:endParaRPr lang="ru-RU" altLang="en-US" sz="900">
              <a:latin typeface="Arial" panose="020B0604020202020204" pitchFamily="34" charset="0"/>
            </a:endParaRPr>
          </a:p>
          <a:p>
            <a:pPr algn="just">
              <a:spcBef>
                <a:spcPct val="0"/>
              </a:spcBef>
              <a:buClrTx/>
              <a:buSzTx/>
              <a:buFontTx/>
              <a:buChar char="•"/>
            </a:pPr>
            <a:r>
              <a:rPr lang="uz" altLang="en-US" sz="1400" b="1">
                <a:latin typeface="Arial" panose="020B0604020202020204" pitchFamily="34" charset="0"/>
                <a:cs typeface="Times New Roman" panose="02020603050405020304" pitchFamily="18" charset="0"/>
              </a:rPr>
              <a:t>Flatbed skanerlar </a:t>
            </a:r>
            <a:r>
              <a:rPr lang="uz" altLang="en-US" sz="1400">
                <a:latin typeface="Arial" panose="020B0604020202020204" pitchFamily="34" charset="0"/>
                <a:cs typeface="Times New Roman" panose="02020603050405020304" pitchFamily="18" charset="0"/>
              </a:rPr>
              <a:t>avtomatik ravishda skanerdan o'tkazadi. Asl nusxa skanerdagi shisha varag'iga joylashtiriladi, uning ostida CCD bilan jihozlangan bosh tasvirni bir xil tezlikda satr bo'ylab skanerlaydi. Skanerlangan tasvirlarning o'lchami skaner o'lchamiga bog'liq va katta chizma varag'i (A0) kabi katta bo'lishi mumkin. Maxsus slayd qo'shimchasi slaydlar va salbiy filmlarni skanerlash imkonini beradi. Planshetli skanerlarning apparat o'lchamlari 1200 dpi ga etadi.</a:t>
            </a:r>
            <a:endParaRPr lang="ru-RU" altLang="en-US" sz="1800">
              <a:latin typeface="Arial" panose="020B0604020202020204" pitchFamily="34" charset="0"/>
            </a:endParaRPr>
          </a:p>
        </p:txBody>
      </p:sp>
      <p:pic>
        <p:nvPicPr>
          <p:cNvPr id="34820" name="Picture 4" descr="Картинки по запросу сканер ручной">
            <a:extLst>
              <a:ext uri="{FF2B5EF4-FFF2-40B4-BE49-F238E27FC236}">
                <a16:creationId xmlns:a16="http://schemas.microsoft.com/office/drawing/2014/main" id="{09698931-2DFE-499C-A0A8-2297E8B1A55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626225" y="742952"/>
            <a:ext cx="2381250" cy="158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1" name="Picture 6" descr="Картинки по запросу барабанном сканере">
            <a:extLst>
              <a:ext uri="{FF2B5EF4-FFF2-40B4-BE49-F238E27FC236}">
                <a16:creationId xmlns:a16="http://schemas.microsoft.com/office/drawing/2014/main" id="{BF6D7FC1-5AA6-49F4-AD4B-12ECCDB946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8058" b="7330"/>
          <a:stretch>
            <a:fillRect/>
          </a:stretch>
        </p:blipFill>
        <p:spPr bwMode="auto">
          <a:xfrm>
            <a:off x="6700840" y="2405063"/>
            <a:ext cx="2232025" cy="151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2" name="Picture 8" descr="Картинки по запросу листовых сканерах">
            <a:extLst>
              <a:ext uri="{FF2B5EF4-FFF2-40B4-BE49-F238E27FC236}">
                <a16:creationId xmlns:a16="http://schemas.microsoft.com/office/drawing/2014/main" id="{BF8774B5-550A-45D9-9FD1-739CBD3F218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40550" y="3873502"/>
            <a:ext cx="1752600" cy="1458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3" name="Picture 10" descr="Картинки по запросу листовых сканерах">
            <a:extLst>
              <a:ext uri="{FF2B5EF4-FFF2-40B4-BE49-F238E27FC236}">
                <a16:creationId xmlns:a16="http://schemas.microsoft.com/office/drawing/2014/main" id="{630F7C83-F56C-44E8-BAE9-D2E81F296CB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78625" y="5438777"/>
            <a:ext cx="2154238" cy="1177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ext Box 2">
            <a:extLst>
              <a:ext uri="{FF2B5EF4-FFF2-40B4-BE49-F238E27FC236}">
                <a16:creationId xmlns:a16="http://schemas.microsoft.com/office/drawing/2014/main" id="{15976CE8-AD10-41E0-8DE6-9637B01FEA92}"/>
              </a:ext>
            </a:extLst>
          </p:cNvPr>
          <p:cNvSpPr txBox="1">
            <a:spLocks noChangeArrowheads="1"/>
          </p:cNvSpPr>
          <p:nvPr/>
        </p:nvSpPr>
        <p:spPr bwMode="auto">
          <a:xfrm>
            <a:off x="539752" y="115888"/>
            <a:ext cx="8075613" cy="472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type="none" w="sm" len="sm"/>
                <a:tailEnd type="none" w="sm" len="sm"/>
              </a14:hiddenLine>
            </a:ext>
          </a:extLst>
        </p:spPr>
        <p:txBody>
          <a:bodyPr>
            <a:spAutoFit/>
          </a:bodyPr>
          <a:lstStyle>
            <a:lvl1pPr defTabSz="666750">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defRPr>
            </a:lvl1pPr>
            <a:lvl2pPr marL="742950" indent="-285750" defTabSz="666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defRPr>
            </a:lvl2pPr>
            <a:lvl3pPr marL="1143000" indent="-228600" defTabSz="66675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defRPr>
            </a:lvl3pPr>
            <a:lvl4pPr marL="1600200" indent="-228600" defTabSz="66675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defRPr>
            </a:lvl4pPr>
            <a:lvl5pPr marL="2057400" indent="-228600" defTabSz="66675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5pPr>
            <a:lvl6pPr marL="2514600" indent="-228600" defTabSz="66675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6pPr>
            <a:lvl7pPr marL="2971800" indent="-228600" defTabSz="66675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7pPr>
            <a:lvl8pPr marL="3429000" indent="-228600" defTabSz="66675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8pPr>
            <a:lvl9pPr marL="3886200" indent="-228600" defTabSz="66675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9pPr>
          </a:lstStyle>
          <a:p>
            <a:pPr algn="ctr">
              <a:spcBef>
                <a:spcPct val="0"/>
              </a:spcBef>
              <a:buClrTx/>
              <a:buSzTx/>
              <a:buFontTx/>
              <a:buNone/>
            </a:pPr>
            <a:r>
              <a:rPr lang="uz" altLang="en-US" sz="4400" b="1">
                <a:latin typeface="Arial" panose="020B0604020202020204" pitchFamily="34" charset="0"/>
              </a:rPr>
              <a:t>Raqamlashtirgich</a:t>
            </a:r>
          </a:p>
          <a:p>
            <a:pPr algn="ctr">
              <a:spcBef>
                <a:spcPct val="0"/>
              </a:spcBef>
              <a:buClrTx/>
              <a:buSzTx/>
              <a:buFontTx/>
              <a:buNone/>
            </a:pPr>
            <a:r>
              <a:rPr lang="uz" altLang="en-US" sz="4400" b="1">
                <a:latin typeface="Arial" panose="020B0604020202020204" pitchFamily="34" charset="0"/>
              </a:rPr>
              <a:t>(grafik planshet)</a:t>
            </a:r>
          </a:p>
          <a:p>
            <a:pPr algn="just">
              <a:spcBef>
                <a:spcPct val="0"/>
              </a:spcBef>
              <a:buClrTx/>
              <a:buSzTx/>
              <a:buFontTx/>
              <a:buNone/>
            </a:pPr>
            <a:r>
              <a:rPr lang="uz" altLang="en-US" sz="1600" b="1">
                <a:latin typeface="Arial" panose="020B0604020202020204" pitchFamily="34" charset="0"/>
              </a:rPr>
              <a:t>Raqamlayzer </a:t>
            </a:r>
            <a:r>
              <a:rPr lang="uz" altLang="en-US" sz="1600">
                <a:latin typeface="Arial" panose="020B0604020202020204" pitchFamily="34" charset="0"/>
              </a:rPr>
              <a:t>- qo'lda chizilgan chizmalarni to'g'ridan-to'g'ri kompyuterga kiritish uchun qurilma.</a:t>
            </a:r>
          </a:p>
          <a:p>
            <a:pPr algn="just">
              <a:spcBef>
                <a:spcPct val="0"/>
              </a:spcBef>
              <a:buClrTx/>
              <a:buSzTx/>
              <a:buFontTx/>
              <a:buNone/>
            </a:pPr>
            <a:r>
              <a:rPr lang="uz" altLang="en-US" sz="1600">
                <a:latin typeface="Arial" panose="020B0604020202020204" pitchFamily="34" charset="0"/>
              </a:rPr>
              <a:t>U bosim yoki yaqinlikka sezgir bo'lgan qalam va tekis planshetdan iborat. Maxsus sichqoncha ham kiritilishi mumkin. Raqamlayzer professional grafik dizayn ishlari uchun mo'ljallangan. Ixtisoslashgan dasturiy ta'minot yordamida operatorning qo'l harakatlarini vektor grafikasiga aylantiradi. Raqamlayzer dastlab kompyuter yordamida loyihalash ilovalari uchun ishlab chiqilgan, chunki bu ko'p sonli nuqtalar uchun aniq koordinatalarni aniqlash va ko'rsatishni talab qiladi. Sichqonchadan farqli o'laroq, raqamlashtiruvchi mutlaq koordinatalarni aniq aniqlashi va qayta ishlashi mumkin.</a:t>
            </a:r>
          </a:p>
          <a:p>
            <a:pPr algn="just">
              <a:spcBef>
                <a:spcPct val="0"/>
              </a:spcBef>
              <a:buClrTx/>
              <a:buSzTx/>
              <a:buFontTx/>
              <a:buNone/>
            </a:pPr>
            <a:r>
              <a:rPr lang="uz" altLang="en-US" sz="1600">
                <a:latin typeface="Arial" panose="020B0604020202020204" pitchFamily="34" charset="0"/>
              </a:rPr>
              <a:t> </a:t>
            </a:r>
            <a:endParaRPr lang="ru-RU" altLang="en-US" sz="800">
              <a:latin typeface="Arial" panose="020B0604020202020204" pitchFamily="34" charset="0"/>
            </a:endParaRPr>
          </a:p>
          <a:p>
            <a:pPr algn="just">
              <a:spcBef>
                <a:spcPct val="0"/>
              </a:spcBef>
              <a:buClrTx/>
              <a:buSzTx/>
              <a:buFontTx/>
              <a:buNone/>
            </a:pPr>
            <a:endParaRPr lang="ru-RU" altLang="en-US" sz="900">
              <a:latin typeface="Arial" panose="020B0604020202020204" pitchFamily="34" charset="0"/>
            </a:endParaRPr>
          </a:p>
          <a:p>
            <a:pPr algn="just">
              <a:spcBef>
                <a:spcPct val="0"/>
              </a:spcBef>
              <a:buClrTx/>
              <a:buSzTx/>
              <a:buFontTx/>
              <a:buNone/>
            </a:pPr>
            <a:endParaRPr lang="ru-RU" altLang="en-US" sz="1000">
              <a:latin typeface="Times New Roman" panose="02020603050405020304" pitchFamily="18" charset="0"/>
            </a:endParaRPr>
          </a:p>
        </p:txBody>
      </p:sp>
      <p:pic>
        <p:nvPicPr>
          <p:cNvPr id="35843" name="Picture 2" descr="Картинки по запросу дигитайзер">
            <a:extLst>
              <a:ext uri="{FF2B5EF4-FFF2-40B4-BE49-F238E27FC236}">
                <a16:creationId xmlns:a16="http://schemas.microsoft.com/office/drawing/2014/main" id="{201D8C3C-A4D1-4473-8D2C-7323A7DD96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8313" y="4405315"/>
            <a:ext cx="3213100" cy="2376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44" name="Рисунок 1">
            <a:extLst>
              <a:ext uri="{FF2B5EF4-FFF2-40B4-BE49-F238E27FC236}">
                <a16:creationId xmlns:a16="http://schemas.microsoft.com/office/drawing/2014/main" id="{2C8597B4-174C-4AA8-A402-775ACFE52DD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580065" y="4405315"/>
            <a:ext cx="2911475" cy="2187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pPr algn="ctr"/>
            <a:r>
              <a:rPr lang="uz" dirty="0">
                <a:solidFill>
                  <a:srgbClr val="FF0000"/>
                </a:solidFill>
              </a:rPr>
              <a:t>Biznes grafika</a:t>
            </a:r>
          </a:p>
        </p:txBody>
      </p:sp>
      <p:sp>
        <p:nvSpPr>
          <p:cNvPr id="3" name="Объект 2"/>
          <p:cNvSpPr>
            <a:spLocks noGrp="1"/>
          </p:cNvSpPr>
          <p:nvPr>
            <p:ph idx="1"/>
          </p:nvPr>
        </p:nvSpPr>
        <p:spPr/>
        <p:txBody>
          <a:bodyPr/>
          <a:lstStyle/>
          <a:p>
            <a:endParaRPr lang="ru-RU"/>
          </a:p>
        </p:txBody>
      </p:sp>
      <p:graphicFrame>
        <p:nvGraphicFramePr>
          <p:cNvPr id="4" name="Object 4"/>
          <p:cNvGraphicFramePr>
            <a:graphicFrameLocks noChangeAspect="1"/>
          </p:cNvGraphicFramePr>
          <p:nvPr/>
        </p:nvGraphicFramePr>
        <p:xfrm>
          <a:off x="5638802" y="1219200"/>
          <a:ext cx="3228975" cy="2012950"/>
        </p:xfrm>
        <a:graphic>
          <a:graphicData uri="http://schemas.openxmlformats.org/presentationml/2006/ole">
            <mc:AlternateContent xmlns:mc="http://schemas.openxmlformats.org/markup-compatibility/2006">
              <mc:Choice xmlns:v="urn:schemas-microsoft-com:vml" Requires="v">
                <p:oleObj spid="_x0000_s1032" name="Диаграмма" r:id="rId3" imgW="6528600" imgH="4071240" progId="Excel.Sheet.8">
                  <p:embed/>
                </p:oleObj>
              </mc:Choice>
              <mc:Fallback>
                <p:oleObj name="Диаграмма" r:id="rId3" imgW="6528600" imgH="4071240" progId="Excel.Sheet.8">
                  <p:embed/>
                  <p:pic>
                    <p:nvPicPr>
                      <p:cNvPr id="4"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38802" y="1219200"/>
                        <a:ext cx="3228975" cy="2012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 name="Object 5"/>
          <p:cNvGraphicFramePr>
            <a:graphicFrameLocks noChangeAspect="1"/>
          </p:cNvGraphicFramePr>
          <p:nvPr/>
        </p:nvGraphicFramePr>
        <p:xfrm>
          <a:off x="285720" y="1142986"/>
          <a:ext cx="3006530" cy="1874835"/>
        </p:xfrm>
        <a:graphic>
          <a:graphicData uri="http://schemas.openxmlformats.org/presentationml/2006/ole">
            <mc:AlternateContent xmlns:mc="http://schemas.openxmlformats.org/markup-compatibility/2006">
              <mc:Choice xmlns:v="urn:schemas-microsoft-com:vml" Requires="v">
                <p:oleObj spid="_x0000_s1033" name="Диаграмма" r:id="rId5" imgW="6528600" imgH="4071240" progId="Excel.Sheet.8">
                  <p:embed/>
                </p:oleObj>
              </mc:Choice>
              <mc:Fallback>
                <p:oleObj name="Диаграмма" r:id="rId5" imgW="6528600" imgH="4071240" progId="Excel.Sheet.8">
                  <p:embed/>
                  <p:pic>
                    <p:nvPicPr>
                      <p:cNvPr id="5"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5720" y="1142986"/>
                        <a:ext cx="3006530" cy="18748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 name="Object 3"/>
          <p:cNvGraphicFramePr>
            <a:graphicFrameLocks noChangeAspect="1"/>
          </p:cNvGraphicFramePr>
          <p:nvPr/>
        </p:nvGraphicFramePr>
        <p:xfrm>
          <a:off x="5072066" y="3357562"/>
          <a:ext cx="3505200" cy="2159000"/>
        </p:xfrm>
        <a:graphic>
          <a:graphicData uri="http://schemas.openxmlformats.org/presentationml/2006/ole">
            <mc:AlternateContent xmlns:mc="http://schemas.openxmlformats.org/markup-compatibility/2006">
              <mc:Choice xmlns:v="urn:schemas-microsoft-com:vml" Requires="v">
                <p:oleObj spid="_x0000_s1034" name="Диаграмма" r:id="rId7" imgW="6528600" imgH="4018320" progId="Excel.Sheet.8">
                  <p:embed/>
                </p:oleObj>
              </mc:Choice>
              <mc:Fallback>
                <p:oleObj name="Диаграмма" r:id="rId7" imgW="6528600" imgH="4018320" progId="Excel.Sheet.8">
                  <p:embed/>
                  <p:pic>
                    <p:nvPicPr>
                      <p:cNvPr id="6" name="Object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072066" y="3357562"/>
                        <a:ext cx="3505200" cy="2159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 name="Text Box 7"/>
          <p:cNvSpPr txBox="1">
            <a:spLocks noChangeArrowheads="1"/>
          </p:cNvSpPr>
          <p:nvPr/>
        </p:nvSpPr>
        <p:spPr bwMode="auto">
          <a:xfrm>
            <a:off x="179388" y="5589590"/>
            <a:ext cx="8763000" cy="915987"/>
          </a:xfrm>
          <a:prstGeom prst="rect">
            <a:avLst/>
          </a:prstGeom>
          <a:noFill/>
          <a:ln w="9525">
            <a:noFill/>
            <a:miter lim="800000"/>
            <a:headEnd/>
            <a:tailEnd/>
          </a:ln>
        </p:spPr>
        <p:txBody>
          <a:bodyPr>
            <a:spAutoFit/>
          </a:bodyPr>
          <a:lstStyle/>
          <a:p>
            <a:pPr>
              <a:spcBef>
                <a:spcPct val="50000"/>
              </a:spcBef>
            </a:pPr>
            <a:r>
              <a:rPr lang="uz" b="1" dirty="0">
                <a:solidFill>
                  <a:srgbClr val="002060"/>
                </a:solidFill>
                <a:latin typeface="Comic Sans MS" pitchFamily="66" charset="0"/>
              </a:rPr>
              <a:t>Rejalashtirilgan ko'rsatkichlar, hisobot hujjatlari, statistik xulosalar va boshqalar - bular biznes grafikasi yordamida vizual tasvirlar yaratilgan ob'ektlardir.</a:t>
            </a:r>
          </a:p>
        </p:txBody>
      </p:sp>
      <p:pic>
        <p:nvPicPr>
          <p:cNvPr id="8" name="Picture 4"/>
          <p:cNvPicPr>
            <a:picLocks noChangeAspect="1" noChangeArrowheads="1"/>
          </p:cNvPicPr>
          <p:nvPr/>
        </p:nvPicPr>
        <p:blipFill>
          <a:blip r:embed="rId9"/>
          <a:srcRect/>
          <a:stretch>
            <a:fillRect/>
          </a:stretch>
        </p:blipFill>
        <p:spPr bwMode="auto">
          <a:xfrm>
            <a:off x="500036" y="3214686"/>
            <a:ext cx="4403725" cy="2374900"/>
          </a:xfrm>
          <a:prstGeom prst="rect">
            <a:avLst/>
          </a:prstGeom>
          <a:noFill/>
          <a:ln w="9525">
            <a:noFill/>
            <a:miter lim="800000"/>
            <a:headEnd/>
            <a:tailEnd/>
          </a:ln>
        </p:spPr>
      </p:pic>
    </p:spTree>
    <p:extLst>
      <p:ext uri="{BB962C8B-B14F-4D97-AF65-F5344CB8AC3E}">
        <p14:creationId xmlns:p14="http://schemas.microsoft.com/office/powerpoint/2010/main" val="972711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left)">
                                      <p:cBhvr>
                                        <p:cTn id="11" dur="2000"/>
                                        <p:tgtEl>
                                          <p:spTgt spid="5"/>
                                        </p:tgtEl>
                                      </p:cBhvr>
                                    </p:animEffect>
                                  </p:childTnLst>
                                </p:cTn>
                              </p:par>
                            </p:childTnLst>
                          </p:cTn>
                        </p:par>
                        <p:par>
                          <p:cTn id="12" fill="hold">
                            <p:stCondLst>
                              <p:cond delay="2500"/>
                            </p:stCondLst>
                            <p:childTnLst>
                              <p:par>
                                <p:cTn id="13" presetID="22" presetClass="entr" presetSubtype="8" fill="hold" grpId="0"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left)">
                                      <p:cBhvr>
                                        <p:cTn id="15" dur="2000"/>
                                        <p:tgtEl>
                                          <p:spTgt spid="4"/>
                                        </p:tgtEl>
                                      </p:cBhvr>
                                    </p:animEffect>
                                  </p:childTnLst>
                                </p:cTn>
                              </p:par>
                            </p:childTnLst>
                          </p:cTn>
                        </p:par>
                        <p:par>
                          <p:cTn id="16" fill="hold">
                            <p:stCondLst>
                              <p:cond delay="4500"/>
                            </p:stCondLst>
                            <p:childTnLst>
                              <p:par>
                                <p:cTn id="17" presetID="22" presetClass="entr" presetSubtype="8" fill="hold" grpId="0"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wipe(left)">
                                      <p:cBhvr>
                                        <p:cTn id="19" dur="2000"/>
                                        <p:tgtEl>
                                          <p:spTgt spid="6"/>
                                        </p:tgtEl>
                                      </p:cBhvr>
                                    </p:animEffect>
                                  </p:childTnLst>
                                </p:cTn>
                              </p:par>
                              <p:par>
                                <p:cTn id="20" presetID="21" presetClass="entr" presetSubtype="4" fill="hold"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heel(4)">
                                      <p:cBhvr>
                                        <p:cTn id="22"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4" grpId="0"/>
      <p:bldOleChart spid="5" grpId="0"/>
      <p:bldOleChart spid="6" grpId="0"/>
      <p:bldP spid="7" grpId="0" autoUpdateAnimBg="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pPr algn="ctr"/>
            <a:r>
              <a:rPr lang="uz" dirty="0">
                <a:solidFill>
                  <a:srgbClr val="FF0000"/>
                </a:solidFill>
              </a:rPr>
              <a:t>Dizayn grafikasi</a:t>
            </a:r>
          </a:p>
        </p:txBody>
      </p:sp>
      <p:sp>
        <p:nvSpPr>
          <p:cNvPr id="3" name="Объект 2"/>
          <p:cNvSpPr>
            <a:spLocks noGrp="1"/>
          </p:cNvSpPr>
          <p:nvPr>
            <p:ph idx="1"/>
          </p:nvPr>
        </p:nvSpPr>
        <p:spPr/>
        <p:txBody>
          <a:bodyPr/>
          <a:lstStyle/>
          <a:p>
            <a:endParaRPr lang="ru-RU"/>
          </a:p>
        </p:txBody>
      </p:sp>
      <p:sp>
        <p:nvSpPr>
          <p:cNvPr id="4" name="AutoShape 5" descr="embim232"/>
          <p:cNvSpPr>
            <a:spLocks noChangeAspect="1" noChangeArrowheads="1"/>
          </p:cNvSpPr>
          <p:nvPr/>
        </p:nvSpPr>
        <p:spPr bwMode="auto">
          <a:xfrm>
            <a:off x="1839915" y="1497015"/>
            <a:ext cx="5464175" cy="3863975"/>
          </a:xfrm>
          <a:prstGeom prst="rect">
            <a:avLst/>
          </a:prstGeom>
          <a:noFill/>
          <a:ln w="9525">
            <a:noFill/>
            <a:miter lim="800000"/>
            <a:headEnd/>
            <a:tailEnd/>
          </a:ln>
        </p:spPr>
        <p:txBody>
          <a:bodyPr/>
          <a:lstStyle/>
          <a:p>
            <a:endParaRPr lang="ru-RU">
              <a:solidFill>
                <a:srgbClr val="002060"/>
              </a:solidFill>
              <a:latin typeface="Comic Sans MS" pitchFamily="66" charset="0"/>
            </a:endParaRPr>
          </a:p>
        </p:txBody>
      </p:sp>
      <p:sp>
        <p:nvSpPr>
          <p:cNvPr id="5" name="AutoShape 7" descr="embim232"/>
          <p:cNvSpPr>
            <a:spLocks noChangeAspect="1" noChangeArrowheads="1"/>
          </p:cNvSpPr>
          <p:nvPr/>
        </p:nvSpPr>
        <p:spPr bwMode="auto">
          <a:xfrm>
            <a:off x="1839915" y="1497015"/>
            <a:ext cx="5464175" cy="3863975"/>
          </a:xfrm>
          <a:prstGeom prst="rect">
            <a:avLst/>
          </a:prstGeom>
          <a:noFill/>
          <a:ln w="9525">
            <a:noFill/>
            <a:miter lim="800000"/>
            <a:headEnd/>
            <a:tailEnd/>
          </a:ln>
        </p:spPr>
        <p:txBody>
          <a:bodyPr/>
          <a:lstStyle/>
          <a:p>
            <a:endParaRPr lang="ru-RU">
              <a:solidFill>
                <a:srgbClr val="002060"/>
              </a:solidFill>
              <a:latin typeface="Comic Sans MS" pitchFamily="66" charset="0"/>
            </a:endParaRPr>
          </a:p>
        </p:txBody>
      </p:sp>
      <p:sp>
        <p:nvSpPr>
          <p:cNvPr id="6" name="AutoShape 9" descr="embim232"/>
          <p:cNvSpPr>
            <a:spLocks noChangeAspect="1" noChangeArrowheads="1"/>
          </p:cNvSpPr>
          <p:nvPr/>
        </p:nvSpPr>
        <p:spPr bwMode="auto">
          <a:xfrm>
            <a:off x="1839915" y="1497015"/>
            <a:ext cx="5464175" cy="3863975"/>
          </a:xfrm>
          <a:prstGeom prst="rect">
            <a:avLst/>
          </a:prstGeom>
          <a:noFill/>
          <a:ln w="9525">
            <a:noFill/>
            <a:miter lim="800000"/>
            <a:headEnd/>
            <a:tailEnd/>
          </a:ln>
        </p:spPr>
        <p:txBody>
          <a:bodyPr/>
          <a:lstStyle/>
          <a:p>
            <a:endParaRPr lang="ru-RU">
              <a:solidFill>
                <a:srgbClr val="002060"/>
              </a:solidFill>
              <a:latin typeface="Comic Sans MS" pitchFamily="66" charset="0"/>
            </a:endParaRPr>
          </a:p>
        </p:txBody>
      </p:sp>
      <p:graphicFrame>
        <p:nvGraphicFramePr>
          <p:cNvPr id="7" name="Object 10"/>
          <p:cNvGraphicFramePr>
            <a:graphicFrameLocks noChangeAspect="1"/>
          </p:cNvGraphicFramePr>
          <p:nvPr/>
        </p:nvGraphicFramePr>
        <p:xfrm>
          <a:off x="1414467" y="1071546"/>
          <a:ext cx="3157535" cy="2214578"/>
        </p:xfrm>
        <a:graphic>
          <a:graphicData uri="http://schemas.openxmlformats.org/presentationml/2006/ole">
            <mc:AlternateContent xmlns:mc="http://schemas.openxmlformats.org/markup-compatibility/2006">
              <mc:Choice xmlns:v="urn:schemas-microsoft-com:vml" Requires="v">
                <p:oleObj spid="_x0000_s2054" name="Точечный рисунок" r:id="rId3" imgW="4590476" imgH="3219899" progId="PBrush">
                  <p:embed/>
                </p:oleObj>
              </mc:Choice>
              <mc:Fallback>
                <p:oleObj name="Точечный рисунок" r:id="rId3" imgW="4590476" imgH="3219899" progId="PBrush">
                  <p:embed/>
                  <p:pic>
                    <p:nvPicPr>
                      <p:cNvPr id="7" name="Object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14467" y="1071546"/>
                        <a:ext cx="3157535" cy="22145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 name="Object 11"/>
          <p:cNvGraphicFramePr>
            <a:graphicFrameLocks noChangeAspect="1"/>
          </p:cNvGraphicFramePr>
          <p:nvPr/>
        </p:nvGraphicFramePr>
        <p:xfrm>
          <a:off x="5072066" y="1214423"/>
          <a:ext cx="1928826" cy="1563567"/>
        </p:xfrm>
        <a:graphic>
          <a:graphicData uri="http://schemas.openxmlformats.org/presentationml/2006/ole">
            <mc:AlternateContent xmlns:mc="http://schemas.openxmlformats.org/markup-compatibility/2006">
              <mc:Choice xmlns:v="urn:schemas-microsoft-com:vml" Requires="v">
                <p:oleObj spid="_x0000_s2055" name="Точечный рисунок" r:id="rId5" imgW="2866667" imgH="2324424" progId="PBrush">
                  <p:embed/>
                </p:oleObj>
              </mc:Choice>
              <mc:Fallback>
                <p:oleObj name="Точечный рисунок" r:id="rId5" imgW="2866667" imgH="2324424" progId="PBrush">
                  <p:embed/>
                  <p:pic>
                    <p:nvPicPr>
                      <p:cNvPr id="8" name="Object 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72066" y="1214423"/>
                        <a:ext cx="1928826" cy="15635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 name="Text Box 12"/>
          <p:cNvSpPr txBox="1">
            <a:spLocks noChangeArrowheads="1"/>
          </p:cNvSpPr>
          <p:nvPr/>
        </p:nvSpPr>
        <p:spPr bwMode="auto">
          <a:xfrm>
            <a:off x="152400" y="5514821"/>
            <a:ext cx="8839200" cy="1200329"/>
          </a:xfrm>
          <a:prstGeom prst="rect">
            <a:avLst/>
          </a:prstGeom>
          <a:noFill/>
          <a:ln w="9525">
            <a:noFill/>
            <a:miter lim="800000"/>
            <a:headEnd/>
            <a:tailEnd/>
          </a:ln>
        </p:spPr>
        <p:txBody>
          <a:bodyPr>
            <a:spAutoFit/>
          </a:bodyPr>
          <a:lstStyle/>
          <a:p>
            <a:pPr>
              <a:spcBef>
                <a:spcPct val="50000"/>
              </a:spcBef>
            </a:pPr>
            <a:r>
              <a:rPr lang="uz" b="1" dirty="0">
                <a:solidFill>
                  <a:srgbClr val="002060"/>
                </a:solidFill>
                <a:latin typeface="Comic Sans MS" pitchFamily="66" charset="0"/>
              </a:rPr>
              <a:t>Hisob-kitoblar bilan birlashtirilgan grafikalar optimal dizaynni vizual izlash, qismlarni eng muvaffaqiyatli joylashtirish va dizayn o'zgarishlari olib kelishi mumkin bo'lgan oqibatlarni bashorat qilish imkonini beradi.</a:t>
            </a:r>
          </a:p>
        </p:txBody>
      </p:sp>
      <p:pic>
        <p:nvPicPr>
          <p:cNvPr id="10" name="Picture 2"/>
          <p:cNvPicPr>
            <a:picLocks noChangeAspect="1" noChangeArrowheads="1"/>
          </p:cNvPicPr>
          <p:nvPr/>
        </p:nvPicPr>
        <p:blipFill>
          <a:blip r:embed="rId7"/>
          <a:srcRect/>
          <a:stretch>
            <a:fillRect/>
          </a:stretch>
        </p:blipFill>
        <p:spPr bwMode="auto">
          <a:xfrm>
            <a:off x="357160" y="3357562"/>
            <a:ext cx="2759045" cy="2143140"/>
          </a:xfrm>
          <a:prstGeom prst="rect">
            <a:avLst/>
          </a:prstGeom>
          <a:noFill/>
          <a:ln w="9525">
            <a:noFill/>
            <a:miter lim="800000"/>
            <a:headEnd/>
            <a:tailEnd/>
          </a:ln>
        </p:spPr>
      </p:pic>
      <p:pic>
        <p:nvPicPr>
          <p:cNvPr id="11" name="Picture 3"/>
          <p:cNvPicPr>
            <a:picLocks noChangeAspect="1" noChangeArrowheads="1"/>
          </p:cNvPicPr>
          <p:nvPr/>
        </p:nvPicPr>
        <p:blipFill>
          <a:blip r:embed="rId8"/>
          <a:srcRect/>
          <a:stretch>
            <a:fillRect/>
          </a:stretch>
        </p:blipFill>
        <p:spPr bwMode="auto">
          <a:xfrm>
            <a:off x="4725615" y="2714620"/>
            <a:ext cx="3632601" cy="2571768"/>
          </a:xfrm>
          <a:prstGeom prst="rect">
            <a:avLst/>
          </a:prstGeom>
          <a:noFill/>
          <a:ln w="9525">
            <a:noFill/>
            <a:miter lim="800000"/>
            <a:headEnd/>
            <a:tailEnd/>
          </a:ln>
        </p:spPr>
      </p:pic>
    </p:spTree>
    <p:extLst>
      <p:ext uri="{BB962C8B-B14F-4D97-AF65-F5344CB8AC3E}">
        <p14:creationId xmlns:p14="http://schemas.microsoft.com/office/powerpoint/2010/main" val="35569883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up)">
                                      <p:cBhvr>
                                        <p:cTn id="11" dur="500"/>
                                        <p:tgtEl>
                                          <p:spTgt spid="7"/>
                                        </p:tgtEl>
                                      </p:cBhvr>
                                    </p:animEffect>
                                  </p:childTnLst>
                                </p:cTn>
                              </p:par>
                            </p:childTnLst>
                          </p:cTn>
                        </p:par>
                        <p:par>
                          <p:cTn id="12" fill="hold">
                            <p:stCondLst>
                              <p:cond delay="1000"/>
                            </p:stCondLst>
                            <p:childTnLst>
                              <p:par>
                                <p:cTn id="13" presetID="1" presetClass="entr" presetSubtype="0" fill="hold" nodeType="afterEffect">
                                  <p:stCondLst>
                                    <p:cond delay="2000"/>
                                  </p:stCondLst>
                                  <p:childTnLst>
                                    <p:set>
                                      <p:cBhvr>
                                        <p:cTn id="14" dur="1" fill="hold">
                                          <p:stCondLst>
                                            <p:cond delay="499"/>
                                          </p:stCondLst>
                                        </p:cTn>
                                        <p:tgtEl>
                                          <p:spTgt spid="8"/>
                                        </p:tgtEl>
                                        <p:attrNameLst>
                                          <p:attrName>style.visibility</p:attrName>
                                        </p:attrNameLst>
                                      </p:cBhvr>
                                      <p:to>
                                        <p:strVal val="visible"/>
                                      </p:to>
                                    </p:set>
                                  </p:childTnLst>
                                </p:cTn>
                              </p:par>
                              <p:par>
                                <p:cTn id="15" presetID="22" presetClass="entr" presetSubtype="4"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down)">
                                      <p:cBhvr>
                                        <p:cTn id="17" dur="500"/>
                                        <p:tgtEl>
                                          <p:spTgt spid="10"/>
                                        </p:tgtEl>
                                      </p:cBhvr>
                                    </p:animEffect>
                                  </p:childTnLst>
                                </p:cTn>
                              </p:par>
                            </p:childTnLst>
                          </p:cTn>
                        </p:par>
                        <p:par>
                          <p:cTn id="18" fill="hold">
                            <p:stCondLst>
                              <p:cond delay="3500"/>
                            </p:stCondLst>
                            <p:childTnLst>
                              <p:par>
                                <p:cTn id="19" presetID="22" presetClass="entr" presetSubtype="4" fill="hold" nodeType="after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wipe(down)">
                                      <p:cBhvr>
                                        <p:cTn id="2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utoUpdateAnimBg="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pPr algn="ctr"/>
            <a:r>
              <a:rPr lang="uz" dirty="0">
                <a:solidFill>
                  <a:srgbClr val="FF0000"/>
                </a:solidFill>
              </a:rPr>
              <a:t>Tasviriy grafiklar</a:t>
            </a:r>
          </a:p>
        </p:txBody>
      </p:sp>
      <p:sp>
        <p:nvSpPr>
          <p:cNvPr id="3" name="Объект 2"/>
          <p:cNvSpPr>
            <a:spLocks noGrp="1"/>
          </p:cNvSpPr>
          <p:nvPr>
            <p:ph idx="1"/>
          </p:nvPr>
        </p:nvSpPr>
        <p:spPr/>
        <p:txBody>
          <a:bodyPr/>
          <a:lstStyle/>
          <a:p>
            <a:endParaRPr lang="ru-RU"/>
          </a:p>
        </p:txBody>
      </p:sp>
      <p:graphicFrame>
        <p:nvGraphicFramePr>
          <p:cNvPr id="4" name="Object 4"/>
          <p:cNvGraphicFramePr>
            <a:graphicFrameLocks noChangeAspect="1"/>
          </p:cNvGraphicFramePr>
          <p:nvPr/>
        </p:nvGraphicFramePr>
        <p:xfrm>
          <a:off x="4043376" y="3465526"/>
          <a:ext cx="2457450" cy="1963738"/>
        </p:xfrm>
        <a:graphic>
          <a:graphicData uri="http://schemas.openxmlformats.org/presentationml/2006/ole">
            <mc:AlternateContent xmlns:mc="http://schemas.openxmlformats.org/markup-compatibility/2006">
              <mc:Choice xmlns:v="urn:schemas-microsoft-com:vml" Requires="v">
                <p:oleObj spid="_x0000_s3078" name="CorelDRAW" r:id="rId3" imgW="4599360" imgH="3673800" progId="">
                  <p:embed/>
                </p:oleObj>
              </mc:Choice>
              <mc:Fallback>
                <p:oleObj name="CorelDRAW" r:id="rId3" imgW="4599360" imgH="3673800" progId="">
                  <p:embed/>
                  <p:pic>
                    <p:nvPicPr>
                      <p:cNvPr id="4"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43376" y="3465526"/>
                        <a:ext cx="2457450" cy="1963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 name="Object 5"/>
          <p:cNvGraphicFramePr>
            <a:graphicFrameLocks noChangeAspect="1"/>
          </p:cNvGraphicFramePr>
          <p:nvPr/>
        </p:nvGraphicFramePr>
        <p:xfrm>
          <a:off x="4330086" y="1214422"/>
          <a:ext cx="1599236" cy="2357454"/>
        </p:xfrm>
        <a:graphic>
          <a:graphicData uri="http://schemas.openxmlformats.org/presentationml/2006/ole">
            <mc:AlternateContent xmlns:mc="http://schemas.openxmlformats.org/markup-compatibility/2006">
              <mc:Choice xmlns:v="urn:schemas-microsoft-com:vml" Requires="v">
                <p:oleObj spid="_x0000_s3079" name="CorelDRAW" r:id="rId5" imgW="3119760" imgH="4599360" progId="">
                  <p:embed/>
                </p:oleObj>
              </mc:Choice>
              <mc:Fallback>
                <p:oleObj name="CorelDRAW" r:id="rId5" imgW="3119760" imgH="4599360" progId="">
                  <p:embed/>
                  <p:pic>
                    <p:nvPicPr>
                      <p:cNvPr id="5"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30086" y="1214422"/>
                        <a:ext cx="1599236" cy="23574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6" name="Picture 6" descr="девушка"/>
          <p:cNvPicPr>
            <a:picLocks noChangeAspect="1" noChangeArrowheads="1"/>
          </p:cNvPicPr>
          <p:nvPr/>
        </p:nvPicPr>
        <p:blipFill>
          <a:blip r:embed="rId7"/>
          <a:srcRect/>
          <a:stretch>
            <a:fillRect/>
          </a:stretch>
        </p:blipFill>
        <p:spPr bwMode="auto">
          <a:xfrm>
            <a:off x="357158" y="1162048"/>
            <a:ext cx="3334842" cy="2338390"/>
          </a:xfrm>
          <a:prstGeom prst="rect">
            <a:avLst/>
          </a:prstGeom>
          <a:noFill/>
          <a:ln w="9525">
            <a:noFill/>
            <a:miter lim="800000"/>
            <a:headEnd/>
            <a:tailEnd/>
          </a:ln>
        </p:spPr>
      </p:pic>
      <p:sp>
        <p:nvSpPr>
          <p:cNvPr id="7" name="Text Box 7"/>
          <p:cNvSpPr txBox="1">
            <a:spLocks noChangeArrowheads="1"/>
          </p:cNvSpPr>
          <p:nvPr/>
        </p:nvSpPr>
        <p:spPr bwMode="auto">
          <a:xfrm>
            <a:off x="214282" y="5485173"/>
            <a:ext cx="5715040" cy="1015663"/>
          </a:xfrm>
          <a:prstGeom prst="rect">
            <a:avLst/>
          </a:prstGeom>
          <a:noFill/>
          <a:ln w="9525">
            <a:noFill/>
            <a:miter lim="800000"/>
            <a:headEnd/>
            <a:tailEnd/>
          </a:ln>
        </p:spPr>
        <p:txBody>
          <a:bodyPr wrap="square">
            <a:spAutoFit/>
          </a:bodyPr>
          <a:lstStyle/>
          <a:p>
            <a:pPr algn="just">
              <a:spcBef>
                <a:spcPct val="50000"/>
              </a:spcBef>
            </a:pPr>
            <a:r>
              <a:rPr lang="uz" sz="2000" b="1" dirty="0">
                <a:solidFill>
                  <a:srgbClr val="002060"/>
                </a:solidFill>
                <a:latin typeface="Comic Sans MS" pitchFamily="66" charset="0"/>
              </a:rPr>
              <a:t>Illustration grafik dasturi odamga kompyuterdan erkin rasm chizish uchun foydalanish imkonini beradi.</a:t>
            </a:r>
          </a:p>
        </p:txBody>
      </p:sp>
      <p:pic>
        <p:nvPicPr>
          <p:cNvPr id="8" name="Picture 4"/>
          <p:cNvPicPr>
            <a:picLocks noChangeAspect="1" noChangeArrowheads="1"/>
          </p:cNvPicPr>
          <p:nvPr/>
        </p:nvPicPr>
        <p:blipFill>
          <a:blip r:embed="rId8"/>
          <a:srcRect/>
          <a:stretch>
            <a:fillRect/>
          </a:stretch>
        </p:blipFill>
        <p:spPr bwMode="auto">
          <a:xfrm>
            <a:off x="6407150" y="4774654"/>
            <a:ext cx="2379692" cy="1826179"/>
          </a:xfrm>
          <a:prstGeom prst="rect">
            <a:avLst/>
          </a:prstGeom>
          <a:noFill/>
          <a:ln w="9525">
            <a:noFill/>
            <a:miter lim="800000"/>
            <a:headEnd/>
            <a:tailEnd/>
          </a:ln>
        </p:spPr>
      </p:pic>
      <p:pic>
        <p:nvPicPr>
          <p:cNvPr id="9" name="Picture 5"/>
          <p:cNvPicPr>
            <a:picLocks noChangeAspect="1" noChangeArrowheads="1"/>
          </p:cNvPicPr>
          <p:nvPr/>
        </p:nvPicPr>
        <p:blipFill>
          <a:blip r:embed="rId9"/>
          <a:srcRect/>
          <a:stretch>
            <a:fillRect/>
          </a:stretch>
        </p:blipFill>
        <p:spPr bwMode="auto">
          <a:xfrm>
            <a:off x="285722" y="3714752"/>
            <a:ext cx="3494087" cy="1700212"/>
          </a:xfrm>
          <a:prstGeom prst="rect">
            <a:avLst/>
          </a:prstGeom>
          <a:noFill/>
          <a:ln w="9525">
            <a:noFill/>
            <a:miter lim="800000"/>
            <a:headEnd/>
            <a:tailEnd/>
          </a:ln>
        </p:spPr>
      </p:pic>
      <p:pic>
        <p:nvPicPr>
          <p:cNvPr id="10" name="Picture 6"/>
          <p:cNvPicPr>
            <a:picLocks noChangeAspect="1" noChangeArrowheads="1"/>
          </p:cNvPicPr>
          <p:nvPr/>
        </p:nvPicPr>
        <p:blipFill>
          <a:blip r:embed="rId10"/>
          <a:srcRect/>
          <a:stretch>
            <a:fillRect/>
          </a:stretch>
        </p:blipFill>
        <p:spPr bwMode="auto">
          <a:xfrm>
            <a:off x="5857884" y="1142985"/>
            <a:ext cx="1644964" cy="2286016"/>
          </a:xfrm>
          <a:prstGeom prst="rect">
            <a:avLst/>
          </a:prstGeom>
          <a:noFill/>
          <a:ln w="9525">
            <a:noFill/>
            <a:miter lim="800000"/>
            <a:headEnd/>
            <a:tailEnd/>
          </a:ln>
        </p:spPr>
      </p:pic>
      <p:pic>
        <p:nvPicPr>
          <p:cNvPr id="11" name="Picture 4"/>
          <p:cNvPicPr>
            <a:picLocks noChangeAspect="1" noChangeArrowheads="1"/>
          </p:cNvPicPr>
          <p:nvPr/>
        </p:nvPicPr>
        <p:blipFill>
          <a:blip r:embed="rId11"/>
          <a:srcRect/>
          <a:stretch>
            <a:fillRect/>
          </a:stretch>
        </p:blipFill>
        <p:spPr bwMode="auto">
          <a:xfrm>
            <a:off x="6929454" y="2981335"/>
            <a:ext cx="1905000" cy="1590675"/>
          </a:xfrm>
          <a:prstGeom prst="rect">
            <a:avLst/>
          </a:prstGeom>
          <a:noFill/>
          <a:ln w="9525">
            <a:noFill/>
            <a:miter lim="800000"/>
            <a:headEnd/>
            <a:tailEnd/>
          </a:ln>
          <a:effectLst/>
        </p:spPr>
      </p:pic>
    </p:spTree>
    <p:extLst>
      <p:ext uri="{BB962C8B-B14F-4D97-AF65-F5344CB8AC3E}">
        <p14:creationId xmlns:p14="http://schemas.microsoft.com/office/powerpoint/2010/main" val="359107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par>
                          <p:cTn id="8" fill="hold">
                            <p:stCondLst>
                              <p:cond delay="500"/>
                            </p:stCondLst>
                            <p:childTnLst>
                              <p:par>
                                <p:cTn id="9" presetID="17" presetClass="entr" presetSubtype="1"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p:cTn id="11" dur="500" fill="hold"/>
                                        <p:tgtEl>
                                          <p:spTgt spid="6"/>
                                        </p:tgtEl>
                                        <p:attrNameLst>
                                          <p:attrName>ppt_x</p:attrName>
                                        </p:attrNameLst>
                                      </p:cBhvr>
                                      <p:tavLst>
                                        <p:tav tm="0">
                                          <p:val>
                                            <p:strVal val="#ppt_x"/>
                                          </p:val>
                                        </p:tav>
                                        <p:tav tm="100000">
                                          <p:val>
                                            <p:strVal val="#ppt_x"/>
                                          </p:val>
                                        </p:tav>
                                      </p:tavLst>
                                    </p:anim>
                                    <p:anim calcmode="lin" valueType="num">
                                      <p:cBhvr>
                                        <p:cTn id="12" dur="500" fill="hold"/>
                                        <p:tgtEl>
                                          <p:spTgt spid="6"/>
                                        </p:tgtEl>
                                        <p:attrNameLst>
                                          <p:attrName>ppt_y</p:attrName>
                                        </p:attrNameLst>
                                      </p:cBhvr>
                                      <p:tavLst>
                                        <p:tav tm="0">
                                          <p:val>
                                            <p:strVal val="#ppt_y-#ppt_h/2"/>
                                          </p:val>
                                        </p:tav>
                                        <p:tav tm="100000">
                                          <p:val>
                                            <p:strVal val="#ppt_y"/>
                                          </p:val>
                                        </p:tav>
                                      </p:tavLst>
                                    </p:anim>
                                    <p:anim calcmode="lin" valueType="num">
                                      <p:cBhvr>
                                        <p:cTn id="13" dur="500" fill="hold"/>
                                        <p:tgtEl>
                                          <p:spTgt spid="6"/>
                                        </p:tgtEl>
                                        <p:attrNameLst>
                                          <p:attrName>ppt_w</p:attrName>
                                        </p:attrNameLst>
                                      </p:cBhvr>
                                      <p:tavLst>
                                        <p:tav tm="0">
                                          <p:val>
                                            <p:strVal val="#ppt_w"/>
                                          </p:val>
                                        </p:tav>
                                        <p:tav tm="100000">
                                          <p:val>
                                            <p:strVal val="#ppt_w"/>
                                          </p:val>
                                        </p:tav>
                                      </p:tavLst>
                                    </p:anim>
                                    <p:anim calcmode="lin" valueType="num">
                                      <p:cBhvr>
                                        <p:cTn id="14" dur="500" fill="hold"/>
                                        <p:tgtEl>
                                          <p:spTgt spid="6"/>
                                        </p:tgtEl>
                                        <p:attrNameLst>
                                          <p:attrName>ppt_h</p:attrName>
                                        </p:attrNameLst>
                                      </p:cBhvr>
                                      <p:tavLst>
                                        <p:tav tm="0">
                                          <p:val>
                                            <p:fltVal val="0"/>
                                          </p:val>
                                        </p:tav>
                                        <p:tav tm="100000">
                                          <p:val>
                                            <p:strVal val="#ppt_h"/>
                                          </p:val>
                                        </p:tav>
                                      </p:tavLst>
                                    </p:anim>
                                  </p:childTnLst>
                                </p:cTn>
                              </p:par>
                            </p:childTnLst>
                          </p:cTn>
                        </p:par>
                        <p:par>
                          <p:cTn id="15" fill="hold">
                            <p:stCondLst>
                              <p:cond delay="1000"/>
                            </p:stCondLst>
                            <p:childTnLst>
                              <p:par>
                                <p:cTn id="16" presetID="22" presetClass="entr" presetSubtype="1" fill="hold" nodeType="after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wipe(up)">
                                      <p:cBhvr>
                                        <p:cTn id="18" dur="500"/>
                                        <p:tgtEl>
                                          <p:spTgt spid="5"/>
                                        </p:tgtEl>
                                      </p:cBhvr>
                                    </p:animEffect>
                                  </p:childTnLst>
                                </p:cTn>
                              </p:par>
                            </p:childTnLst>
                          </p:cTn>
                        </p:par>
                        <p:par>
                          <p:cTn id="19" fill="hold">
                            <p:stCondLst>
                              <p:cond delay="1500"/>
                            </p:stCondLst>
                            <p:childTnLst>
                              <p:par>
                                <p:cTn id="20" presetID="7" presetClass="entr" presetSubtype="2" fill="hold" nodeType="afterEffect">
                                  <p:stCondLst>
                                    <p:cond delay="0"/>
                                  </p:stCondLst>
                                  <p:childTnLst>
                                    <p:set>
                                      <p:cBhvr>
                                        <p:cTn id="21" dur="1" fill="hold">
                                          <p:stCondLst>
                                            <p:cond delay="0"/>
                                          </p:stCondLst>
                                        </p:cTn>
                                        <p:tgtEl>
                                          <p:spTgt spid="4"/>
                                        </p:tgtEl>
                                        <p:attrNameLst>
                                          <p:attrName>style.visibility</p:attrName>
                                        </p:attrNameLst>
                                      </p:cBhvr>
                                      <p:to>
                                        <p:strVal val="visible"/>
                                      </p:to>
                                    </p:set>
                                    <p:anim calcmode="lin" valueType="num">
                                      <p:cBhvr additive="base">
                                        <p:cTn id="22" dur="2000" fill="hold"/>
                                        <p:tgtEl>
                                          <p:spTgt spid="4"/>
                                        </p:tgtEl>
                                        <p:attrNameLst>
                                          <p:attrName>ppt_x</p:attrName>
                                        </p:attrNameLst>
                                      </p:cBhvr>
                                      <p:tavLst>
                                        <p:tav tm="0">
                                          <p:val>
                                            <p:strVal val="1+#ppt_w/2"/>
                                          </p:val>
                                        </p:tav>
                                        <p:tav tm="100000">
                                          <p:val>
                                            <p:strVal val="#ppt_x"/>
                                          </p:val>
                                        </p:tav>
                                      </p:tavLst>
                                    </p:anim>
                                    <p:anim calcmode="lin" valueType="num">
                                      <p:cBhvr additive="base">
                                        <p:cTn id="23" dur="2000" fill="hold"/>
                                        <p:tgtEl>
                                          <p:spTgt spid="4"/>
                                        </p:tgtEl>
                                        <p:attrNameLst>
                                          <p:attrName>ppt_y</p:attrName>
                                        </p:attrNameLst>
                                      </p:cBhvr>
                                      <p:tavLst>
                                        <p:tav tm="0">
                                          <p:val>
                                            <p:strVal val="#ppt_y"/>
                                          </p:val>
                                        </p:tav>
                                        <p:tav tm="100000">
                                          <p:val>
                                            <p:strVal val="#ppt_y"/>
                                          </p:val>
                                        </p:tav>
                                      </p:tavLst>
                                    </p:anim>
                                  </p:childTnLst>
                                </p:cTn>
                              </p:par>
                              <p:par>
                                <p:cTn id="24" presetID="21" presetClass="entr" presetSubtype="4" fill="hold" nodeType="with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wheel(4)">
                                      <p:cBhvr>
                                        <p:cTn id="26" dur="2000"/>
                                        <p:tgtEl>
                                          <p:spTgt spid="8"/>
                                        </p:tgtEl>
                                      </p:cBhvr>
                                    </p:animEffect>
                                  </p:childTnLst>
                                </p:cTn>
                              </p:par>
                            </p:childTnLst>
                          </p:cTn>
                        </p:par>
                        <p:par>
                          <p:cTn id="27" fill="hold">
                            <p:stCondLst>
                              <p:cond delay="3500"/>
                            </p:stCondLst>
                            <p:childTnLst>
                              <p:par>
                                <p:cTn id="28" presetID="21" presetClass="entr" presetSubtype="4" fill="hold" nodeType="after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wheel(4)">
                                      <p:cBhvr>
                                        <p:cTn id="30" dur="2000"/>
                                        <p:tgtEl>
                                          <p:spTgt spid="9"/>
                                        </p:tgtEl>
                                      </p:cBhvr>
                                    </p:animEffect>
                                  </p:childTnLst>
                                </p:cTn>
                              </p:par>
                              <p:par>
                                <p:cTn id="31" presetID="21" presetClass="entr" presetSubtype="4" fill="hold" nodeType="with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wheel(4)">
                                      <p:cBhvr>
                                        <p:cTn id="33"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utoUpdateAnimBg="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uz" dirty="0">
                <a:solidFill>
                  <a:srgbClr val="FF0000"/>
                </a:solidFill>
              </a:rPr>
              <a:t>Badiiy va reklama grafikasi</a:t>
            </a:r>
          </a:p>
        </p:txBody>
      </p:sp>
      <p:sp>
        <p:nvSpPr>
          <p:cNvPr id="3" name="Объект 2"/>
          <p:cNvSpPr>
            <a:spLocks noGrp="1"/>
          </p:cNvSpPr>
          <p:nvPr>
            <p:ph idx="1"/>
          </p:nvPr>
        </p:nvSpPr>
        <p:spPr/>
        <p:txBody>
          <a:bodyPr/>
          <a:lstStyle/>
          <a:p>
            <a:endParaRPr lang="ru-RU"/>
          </a:p>
        </p:txBody>
      </p:sp>
      <p:pic>
        <p:nvPicPr>
          <p:cNvPr id="4" name="Picture 4" descr="129838"/>
          <p:cNvPicPr>
            <a:picLocks noChangeAspect="1" noChangeArrowheads="1"/>
          </p:cNvPicPr>
          <p:nvPr/>
        </p:nvPicPr>
        <p:blipFill>
          <a:blip r:embed="rId2"/>
          <a:srcRect/>
          <a:stretch>
            <a:fillRect/>
          </a:stretch>
        </p:blipFill>
        <p:spPr bwMode="auto">
          <a:xfrm>
            <a:off x="-16054" y="1357298"/>
            <a:ext cx="5302434" cy="4000528"/>
          </a:xfrm>
          <a:prstGeom prst="rect">
            <a:avLst/>
          </a:prstGeom>
          <a:noFill/>
          <a:ln w="9525">
            <a:noFill/>
            <a:miter lim="800000"/>
            <a:headEnd/>
            <a:tailEnd/>
          </a:ln>
        </p:spPr>
      </p:pic>
      <p:pic>
        <p:nvPicPr>
          <p:cNvPr id="5" name="Picture 5" descr="Кул Шариф1"/>
          <p:cNvPicPr>
            <a:picLocks noChangeAspect="1" noChangeArrowheads="1"/>
          </p:cNvPicPr>
          <p:nvPr/>
        </p:nvPicPr>
        <p:blipFill>
          <a:blip r:embed="rId3"/>
          <a:srcRect/>
          <a:stretch>
            <a:fillRect/>
          </a:stretch>
        </p:blipFill>
        <p:spPr bwMode="auto">
          <a:xfrm>
            <a:off x="5252975" y="1357298"/>
            <a:ext cx="3891027" cy="5500702"/>
          </a:xfrm>
          <a:prstGeom prst="rect">
            <a:avLst/>
          </a:prstGeom>
          <a:noFill/>
          <a:ln w="9525">
            <a:noFill/>
            <a:miter lim="800000"/>
            <a:headEnd/>
            <a:tailEnd/>
          </a:ln>
        </p:spPr>
      </p:pic>
      <p:sp>
        <p:nvSpPr>
          <p:cNvPr id="6" name="Text Box 6"/>
          <p:cNvSpPr txBox="1">
            <a:spLocks noChangeArrowheads="1"/>
          </p:cNvSpPr>
          <p:nvPr/>
        </p:nvSpPr>
        <p:spPr bwMode="auto">
          <a:xfrm>
            <a:off x="2000232" y="5577504"/>
            <a:ext cx="3214710" cy="923330"/>
          </a:xfrm>
          <a:prstGeom prst="rect">
            <a:avLst/>
          </a:prstGeom>
          <a:noFill/>
          <a:ln w="9525">
            <a:noFill/>
            <a:miter lim="800000"/>
            <a:headEnd/>
            <a:tailEnd/>
          </a:ln>
        </p:spPr>
        <p:txBody>
          <a:bodyPr wrap="square">
            <a:spAutoFit/>
          </a:bodyPr>
          <a:lstStyle/>
          <a:p>
            <a:pPr algn="ctr"/>
            <a:r>
              <a:rPr lang="uz" b="1" dirty="0">
                <a:solidFill>
                  <a:srgbClr val="002060"/>
                </a:solidFill>
                <a:latin typeface="Comic Sans MS" pitchFamily="66" charset="0"/>
              </a:rPr>
              <a:t>Realistik yaratish</a:t>
            </a:r>
          </a:p>
          <a:p>
            <a:pPr algn="ctr"/>
            <a:r>
              <a:rPr lang="uz" b="1" dirty="0">
                <a:solidFill>
                  <a:srgbClr val="002060"/>
                </a:solidFill>
                <a:latin typeface="Comic Sans MS" pitchFamily="66" charset="0"/>
              </a:rPr>
              <a:t>(tabiiyga yaqin)</a:t>
            </a:r>
          </a:p>
          <a:p>
            <a:pPr algn="ctr"/>
            <a:r>
              <a:rPr lang="uz" b="1" dirty="0">
                <a:solidFill>
                  <a:srgbClr val="002060"/>
                </a:solidFill>
                <a:latin typeface="Comic Sans MS" pitchFamily="66" charset="0"/>
              </a:rPr>
              <a:t>tasvirlar</a:t>
            </a:r>
          </a:p>
        </p:txBody>
      </p:sp>
      <p:pic>
        <p:nvPicPr>
          <p:cNvPr id="7" name="Picture 2"/>
          <p:cNvPicPr>
            <a:picLocks noChangeAspect="1" noChangeArrowheads="1"/>
          </p:cNvPicPr>
          <p:nvPr/>
        </p:nvPicPr>
        <p:blipFill>
          <a:blip r:embed="rId4" cstate="print"/>
          <a:srcRect/>
          <a:stretch>
            <a:fillRect/>
          </a:stretch>
        </p:blipFill>
        <p:spPr bwMode="auto">
          <a:xfrm>
            <a:off x="0" y="5352637"/>
            <a:ext cx="2000232" cy="1505365"/>
          </a:xfrm>
          <a:prstGeom prst="rect">
            <a:avLst/>
          </a:prstGeom>
          <a:noFill/>
          <a:ln w="9525">
            <a:noFill/>
            <a:miter lim="800000"/>
            <a:headEnd/>
            <a:tailEnd/>
          </a:ln>
        </p:spPr>
      </p:pic>
    </p:spTree>
    <p:extLst>
      <p:ext uri="{BB962C8B-B14F-4D97-AF65-F5344CB8AC3E}">
        <p14:creationId xmlns:p14="http://schemas.microsoft.com/office/powerpoint/2010/main" val="3408985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par>
                          <p:cTn id="8" fill="hold">
                            <p:stCondLst>
                              <p:cond delay="500"/>
                            </p:stCondLst>
                            <p:childTnLst>
                              <p:par>
                                <p:cTn id="9" presetID="23" presetClass="entr" presetSubtype="272"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p:cTn id="11" dur="1000" fill="hold"/>
                                        <p:tgtEl>
                                          <p:spTgt spid="4"/>
                                        </p:tgtEl>
                                        <p:attrNameLst>
                                          <p:attrName>ppt_w</p:attrName>
                                        </p:attrNameLst>
                                      </p:cBhvr>
                                      <p:tavLst>
                                        <p:tav tm="0">
                                          <p:val>
                                            <p:strVal val="2/3*#ppt_w"/>
                                          </p:val>
                                        </p:tav>
                                        <p:tav tm="100000">
                                          <p:val>
                                            <p:strVal val="#ppt_w"/>
                                          </p:val>
                                        </p:tav>
                                      </p:tavLst>
                                    </p:anim>
                                    <p:anim calcmode="lin" valueType="num">
                                      <p:cBhvr>
                                        <p:cTn id="12" dur="1000" fill="hold"/>
                                        <p:tgtEl>
                                          <p:spTgt spid="4"/>
                                        </p:tgtEl>
                                        <p:attrNameLst>
                                          <p:attrName>ppt_h</p:attrName>
                                        </p:attrNameLst>
                                      </p:cBhvr>
                                      <p:tavLst>
                                        <p:tav tm="0">
                                          <p:val>
                                            <p:strVal val="2/3*#ppt_h"/>
                                          </p:val>
                                        </p:tav>
                                        <p:tav tm="100000">
                                          <p:val>
                                            <p:strVal val="#ppt_h"/>
                                          </p:val>
                                        </p:tav>
                                      </p:tavLst>
                                    </p:anim>
                                  </p:childTnLst>
                                </p:cTn>
                              </p:par>
                            </p:childTnLst>
                          </p:cTn>
                        </p:par>
                        <p:par>
                          <p:cTn id="13" fill="hold">
                            <p:stCondLst>
                              <p:cond delay="1500"/>
                            </p:stCondLst>
                            <p:childTnLst>
                              <p:par>
                                <p:cTn id="14" presetID="23" presetClass="entr" presetSubtype="272" fill="hold" nodeType="afterEffect">
                                  <p:stCondLst>
                                    <p:cond delay="2000"/>
                                  </p:stCondLst>
                                  <p:childTnLst>
                                    <p:set>
                                      <p:cBhvr>
                                        <p:cTn id="15" dur="1" fill="hold">
                                          <p:stCondLst>
                                            <p:cond delay="0"/>
                                          </p:stCondLst>
                                        </p:cTn>
                                        <p:tgtEl>
                                          <p:spTgt spid="5"/>
                                        </p:tgtEl>
                                        <p:attrNameLst>
                                          <p:attrName>style.visibility</p:attrName>
                                        </p:attrNameLst>
                                      </p:cBhvr>
                                      <p:to>
                                        <p:strVal val="visible"/>
                                      </p:to>
                                    </p:set>
                                    <p:anim calcmode="lin" valueType="num">
                                      <p:cBhvr>
                                        <p:cTn id="16" dur="500" fill="hold"/>
                                        <p:tgtEl>
                                          <p:spTgt spid="5"/>
                                        </p:tgtEl>
                                        <p:attrNameLst>
                                          <p:attrName>ppt_w</p:attrName>
                                        </p:attrNameLst>
                                      </p:cBhvr>
                                      <p:tavLst>
                                        <p:tav tm="0">
                                          <p:val>
                                            <p:strVal val="2/3*#ppt_w"/>
                                          </p:val>
                                        </p:tav>
                                        <p:tav tm="100000">
                                          <p:val>
                                            <p:strVal val="#ppt_w"/>
                                          </p:val>
                                        </p:tav>
                                      </p:tavLst>
                                    </p:anim>
                                    <p:anim calcmode="lin" valueType="num">
                                      <p:cBhvr>
                                        <p:cTn id="17" dur="500" fill="hold"/>
                                        <p:tgtEl>
                                          <p:spTgt spid="5"/>
                                        </p:tgtEl>
                                        <p:attrNameLst>
                                          <p:attrName>ppt_h</p:attrName>
                                        </p:attrNameLst>
                                      </p:cBhvr>
                                      <p:tavLst>
                                        <p:tav tm="0">
                                          <p:val>
                                            <p:strVal val="2/3*#ppt_h"/>
                                          </p:val>
                                        </p:tav>
                                        <p:tav tm="100000">
                                          <p:val>
                                            <p:strVal val="#ppt_h"/>
                                          </p:val>
                                        </p:tav>
                                      </p:tavLst>
                                    </p:anim>
                                  </p:childTnLst>
                                </p:cTn>
                              </p:par>
                              <p:par>
                                <p:cTn id="18" presetID="5" presetClass="entr" presetSubtype="10" fill="hold" nodeType="with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checkerboard(across)">
                                      <p:cBhvr>
                                        <p:cTn id="2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utoUpdateAnimBg="0"/>
    </p:bldLst>
  </p:timing>
</p:sld>
</file>

<file path=ppt/theme/theme1.xml><?xml version="1.0" encoding="utf-8"?>
<a:theme xmlns:a="http://schemas.openxmlformats.org/drawingml/2006/main" name="Тема Office">
  <a:themeElements>
    <a:clrScheme name="Тема 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Тема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Тема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TotalTime>
  <Words>3213</Words>
  <Application>Microsoft Office PowerPoint</Application>
  <PresentationFormat>Экран (4:3)</PresentationFormat>
  <Paragraphs>369</Paragraphs>
  <Slides>57</Slides>
  <Notes>0</Notes>
  <HiddenSlides>0</HiddenSlides>
  <MMClips>0</MMClips>
  <ScaleCrop>false</ScaleCrop>
  <HeadingPairs>
    <vt:vector size="8" baseType="variant">
      <vt:variant>
        <vt:lpstr>Использованные шрифты</vt:lpstr>
      </vt:variant>
      <vt:variant>
        <vt:i4>9</vt:i4>
      </vt:variant>
      <vt:variant>
        <vt:lpstr>Тема</vt:lpstr>
      </vt:variant>
      <vt:variant>
        <vt:i4>1</vt:i4>
      </vt:variant>
      <vt:variant>
        <vt:lpstr>Внедренные серверы OLE</vt:lpstr>
      </vt:variant>
      <vt:variant>
        <vt:i4>3</vt:i4>
      </vt:variant>
      <vt:variant>
        <vt:lpstr>Заголовки слайдов</vt:lpstr>
      </vt:variant>
      <vt:variant>
        <vt:i4>57</vt:i4>
      </vt:variant>
    </vt:vector>
  </HeadingPairs>
  <TitlesOfParts>
    <vt:vector size="70" baseType="lpstr">
      <vt:lpstr>Arial</vt:lpstr>
      <vt:lpstr>Calibri</vt:lpstr>
      <vt:lpstr>Calibri Light</vt:lpstr>
      <vt:lpstr>Comic Sans MS</vt:lpstr>
      <vt:lpstr>Constantia</vt:lpstr>
      <vt:lpstr>Times New Roman</vt:lpstr>
      <vt:lpstr>Times New Roman Cyr</vt:lpstr>
      <vt:lpstr>Verdana</vt:lpstr>
      <vt:lpstr>Wingdings 2</vt:lpstr>
      <vt:lpstr>Тема Office</vt:lpstr>
      <vt:lpstr>Диаграмма</vt:lpstr>
      <vt:lpstr>Точечный рисунок</vt:lpstr>
      <vt:lpstr>CorelDRAW</vt:lpstr>
      <vt:lpstr>Komputer grafikasi</vt:lpstr>
      <vt:lpstr>Kompyuter grafikasi nima?</vt:lpstr>
      <vt:lpstr>Презентация PowerPoint</vt:lpstr>
      <vt:lpstr>Презентация PowerPoint</vt:lpstr>
      <vt:lpstr>Ilmiy grafika </vt:lpstr>
      <vt:lpstr>Biznes grafika</vt:lpstr>
      <vt:lpstr>Dizayn grafikasi</vt:lpstr>
      <vt:lpstr>Tasviriy grafiklar</vt:lpstr>
      <vt:lpstr>Badiiy va reklama grafikasi</vt:lpstr>
      <vt:lpstr>Kompyuter animatsiyasi</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QAYSLAR</vt:lpstr>
      <vt:lpstr>Презентация PowerPoint</vt:lpstr>
      <vt:lpstr>Vektor grafika</vt:lpstr>
      <vt:lpstr>Презентация PowerPoint</vt:lpstr>
      <vt:lpstr>AVTOZYATLARI</vt:lpstr>
      <vt:lpstr>Vektor grafik muharrirlari</vt:lpstr>
      <vt:lpstr>Презентация PowerPoint</vt:lpstr>
      <vt:lpstr>Презентация PowerPoint</vt:lpstr>
      <vt:lpstr>Презентация PowerPoint</vt:lpstr>
      <vt:lpstr>Презентация PowerPoint</vt:lpstr>
      <vt:lpstr>Kompyuter grafikasi apparati</vt:lpstr>
      <vt:lpstr>Презентация PowerPoint</vt:lpstr>
      <vt:lpstr>Презентация PowerPoint</vt:lpstr>
      <vt:lpstr>Презентация PowerPoint</vt:lpstr>
      <vt:lpstr>Monitor tasnifi:</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Monitor tasnifi:</vt:lpstr>
      <vt:lpstr>Monitor tasnifi:</vt:lpstr>
      <vt:lpstr>Monitor tasnifi:</vt:lpstr>
      <vt:lpstr>Monitor tasnifi:</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Kibriyo</dc:creator>
  <cp:lastModifiedBy>Kibriyo</cp:lastModifiedBy>
  <cp:revision>3</cp:revision>
  <dcterms:created xsi:type="dcterms:W3CDTF">2025-10-24T11:11:58Z</dcterms:created>
  <dcterms:modified xsi:type="dcterms:W3CDTF">2025-11-09T11:08:53Z</dcterms:modified>
</cp:coreProperties>
</file>